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</p:sldMasterIdLst>
  <p:notesMasterIdLst>
    <p:notesMasterId r:id="rId24"/>
  </p:notesMasterIdLst>
  <p:sldIdLst>
    <p:sldId id="541" r:id="rId3"/>
    <p:sldId id="510" r:id="rId4"/>
    <p:sldId id="511" r:id="rId5"/>
    <p:sldId id="569" r:id="rId6"/>
    <p:sldId id="570" r:id="rId7"/>
    <p:sldId id="515" r:id="rId8"/>
    <p:sldId id="520" r:id="rId9"/>
    <p:sldId id="576" r:id="rId10"/>
    <p:sldId id="562" r:id="rId11"/>
    <p:sldId id="563" r:id="rId12"/>
    <p:sldId id="564" r:id="rId13"/>
    <p:sldId id="565" r:id="rId14"/>
    <p:sldId id="573" r:id="rId15"/>
    <p:sldId id="509" r:id="rId16"/>
    <p:sldId id="542" r:id="rId17"/>
    <p:sldId id="546" r:id="rId18"/>
    <p:sldId id="547" r:id="rId19"/>
    <p:sldId id="575" r:id="rId20"/>
    <p:sldId id="574" r:id="rId21"/>
    <p:sldId id="549" r:id="rId22"/>
    <p:sldId id="552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F420"/>
    <a:srgbClr val="0062A7"/>
    <a:srgbClr val="F26722"/>
    <a:srgbClr val="D8DCE5"/>
    <a:srgbClr val="49556E"/>
    <a:srgbClr val="FFCC99"/>
    <a:srgbClr val="921A1D"/>
    <a:srgbClr val="E6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100" d="100"/>
          <a:sy n="10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4F9C4-AC6C-425F-B442-DE135719D1BB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C91A83FA-3453-4E58-8D84-EE9FDEF45155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endParaRPr lang="ru-RU" sz="1400" b="1" dirty="0" smtClean="0"/>
        </a:p>
        <a:p>
          <a:endParaRPr lang="ru-RU" sz="1600" b="1" dirty="0" smtClean="0"/>
        </a:p>
        <a:p>
          <a:r>
            <a:rPr lang="ru-RU" sz="2000" b="1" dirty="0" smtClean="0"/>
            <a:t> ШКОЛА </a:t>
          </a:r>
          <a:r>
            <a:rPr lang="ru-RU" sz="1800" b="1" dirty="0" err="1" smtClean="0"/>
            <a:t>Минпросвещения</a:t>
          </a:r>
          <a:r>
            <a:rPr lang="ru-RU" sz="2000" b="1" dirty="0" smtClean="0"/>
            <a:t> РОССИИ</a:t>
          </a:r>
        </a:p>
        <a:p>
          <a:r>
            <a:rPr lang="ru-RU" sz="2000" b="1" dirty="0" smtClean="0"/>
            <a:t>ТВОРЧЕСТВО</a:t>
          </a:r>
        </a:p>
        <a:p>
          <a:r>
            <a:rPr lang="ru-RU" sz="2000" b="1" dirty="0" smtClean="0"/>
            <a:t>ПСОШ №3</a:t>
          </a:r>
        </a:p>
        <a:p>
          <a:endParaRPr lang="ru-RU" sz="1400" b="1" dirty="0" smtClean="0"/>
        </a:p>
      </dgm:t>
    </dgm:pt>
    <dgm:pt modelId="{26BB3935-90EB-4A9C-9141-4A49C15DBBE9}" type="parTrans" cxnId="{D487D53E-FF58-4D5D-A388-4A5137EB863F}">
      <dgm:prSet/>
      <dgm:spPr/>
      <dgm:t>
        <a:bodyPr/>
        <a:lstStyle/>
        <a:p>
          <a:endParaRPr lang="ru-RU"/>
        </a:p>
      </dgm:t>
    </dgm:pt>
    <dgm:pt modelId="{1038ABF1-3E65-45B1-AEEE-A4BC9BA94EF4}" type="sibTrans" cxnId="{D487D53E-FF58-4D5D-A388-4A5137EB863F}">
      <dgm:prSet/>
      <dgm:spPr/>
      <dgm:t>
        <a:bodyPr/>
        <a:lstStyle/>
        <a:p>
          <a:endParaRPr lang="ru-RU"/>
        </a:p>
      </dgm:t>
    </dgm:pt>
    <dgm:pt modelId="{32C98992-1C36-44AA-B6FA-E5823A30F1F8}" type="pres">
      <dgm:prSet presAssocID="{D054F9C4-AC6C-425F-B442-DE135719D1BB}" presName="Name0" presStyleCnt="0">
        <dgm:presLayoutVars>
          <dgm:chMax val="7"/>
          <dgm:dir/>
          <dgm:resizeHandles val="exact"/>
        </dgm:presLayoutVars>
      </dgm:prSet>
      <dgm:spPr/>
    </dgm:pt>
    <dgm:pt modelId="{CF70989F-D998-4D4D-9E29-690F139D9F25}" type="pres">
      <dgm:prSet presAssocID="{D054F9C4-AC6C-425F-B442-DE135719D1BB}" presName="ellipse1" presStyleLbl="vennNode1" presStyleIdx="0" presStyleCnt="1" custScaleX="102591" custScaleY="83244" custLinFactNeighborX="3513" custLinFactNeighborY="-1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7D53E-FF58-4D5D-A388-4A5137EB863F}" srcId="{D054F9C4-AC6C-425F-B442-DE135719D1BB}" destId="{C91A83FA-3453-4E58-8D84-EE9FDEF45155}" srcOrd="0" destOrd="0" parTransId="{26BB3935-90EB-4A9C-9141-4A49C15DBBE9}" sibTransId="{1038ABF1-3E65-45B1-AEEE-A4BC9BA94EF4}"/>
    <dgm:cxn modelId="{BD7D58DC-4218-4DAC-981E-FEF28EB02C50}" type="presOf" srcId="{C91A83FA-3453-4E58-8D84-EE9FDEF45155}" destId="{CF70989F-D998-4D4D-9E29-690F139D9F25}" srcOrd="0" destOrd="0" presId="urn:microsoft.com/office/officeart/2005/8/layout/rings+Icon"/>
    <dgm:cxn modelId="{E11EEF8D-4F3F-4AB8-9A7F-24AA0973661E}" type="presOf" srcId="{D054F9C4-AC6C-425F-B442-DE135719D1BB}" destId="{32C98992-1C36-44AA-B6FA-E5823A30F1F8}" srcOrd="0" destOrd="0" presId="urn:microsoft.com/office/officeart/2005/8/layout/rings+Icon"/>
    <dgm:cxn modelId="{F6E2DCE7-878D-41BC-96C9-F2EB97A729CD}" type="presParOf" srcId="{32C98992-1C36-44AA-B6FA-E5823A30F1F8}" destId="{CF70989F-D998-4D4D-9E29-690F139D9F25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0989F-D998-4D4D-9E29-690F139D9F25}">
      <dsp:nvSpPr>
        <dsp:cNvPr id="0" name=""/>
        <dsp:cNvSpPr/>
      </dsp:nvSpPr>
      <dsp:spPr>
        <a:xfrm>
          <a:off x="695983" y="190151"/>
          <a:ext cx="2947253" cy="239144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ШКОЛА </a:t>
          </a:r>
          <a:r>
            <a:rPr lang="ru-RU" sz="1800" b="1" kern="1200" dirty="0" err="1" smtClean="0"/>
            <a:t>Минпросвещения</a:t>
          </a:r>
          <a:r>
            <a:rPr lang="ru-RU" sz="2000" b="1" kern="1200" dirty="0" smtClean="0"/>
            <a:t> РОССИИ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ТВОРЧЕСТВО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ПСОШ №3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</dsp:txBody>
      <dsp:txXfrm>
        <a:off x="1127598" y="540371"/>
        <a:ext cx="2084023" cy="1691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7DBE54-4E60-4264-945C-AA81ECC41C92}" type="datetimeFigureOut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218B39-DA08-42A3-B380-CFE30780C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20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EB330-21D8-4BCE-A65A-5747F01B7AD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5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5A718-0269-4C5D-9F09-4211D3C2BC3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7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1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D0C71-EE79-48A0-8EAA-72C125EDA0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1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B39-DA08-42A3-B380-CFE30780CB9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0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B39-DA08-42A3-B380-CFE30780CB9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B50CA-0FC9-4DB0-BAD8-F5FF6965FE8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7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3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971-44FD-4FFE-9AEC-7AAF18D9CD41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4472-4755-409F-A6F1-5E445D29A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BB77-C545-4188-9260-46AE932B0677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39F4-C92D-4516-AD36-0FEFDA24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E823-739C-45C6-901D-86A80283E17B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5719-C820-4CE7-9BBA-FAAEA169E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364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34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299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1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2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6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545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54551"/>
                </a:solidFill>
              </a:rPr>
              <a:pPr/>
              <a:t>‹#›</a:t>
            </a:fld>
            <a:endParaRPr lang="ru-RU">
              <a:solidFill>
                <a:srgbClr val="454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6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8776-8610-4AF3-855E-30888A7C2FE2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0814-0EA2-4F56-B8A3-4682D0DC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1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6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1"/>
            <a:ext cx="1971675" cy="57598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1"/>
            <a:ext cx="5800725" cy="5759899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27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B4A-6E92-4BF6-A0FE-257599E535E0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>
                <a:solidFill>
                  <a:srgbClr val="454551"/>
                </a:solidFill>
              </a:rPr>
              <a:t>ОБРАЗЕЦ</a:t>
            </a:r>
            <a:r>
              <a:rPr lang="ru-RU" sz="3600" dirty="0">
                <a:solidFill>
                  <a:srgbClr val="454551"/>
                </a:solidFill>
              </a:rPr>
              <a:t>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512" y="1042426"/>
            <a:ext cx="9144000" cy="82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1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697A-6466-48D9-B395-228938308854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dirty="0">
                <a:solidFill>
                  <a:srgbClr val="454551"/>
                </a:solidFill>
              </a:rPr>
              <a:t>ОБРАЗЕЦ ЗАГОЛОВКА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6512" y="1042426"/>
            <a:ext cx="9144000" cy="82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C64B-F96C-4164-B383-C5988C25EBC1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>
                <a:solidFill>
                  <a:srgbClr val="454551"/>
                </a:solidFill>
              </a:rPr>
              <a:t>ОБРАЗЕЦ</a:t>
            </a:r>
            <a:r>
              <a:rPr lang="ru-RU" sz="3600" dirty="0">
                <a:solidFill>
                  <a:srgbClr val="454551"/>
                </a:solidFill>
              </a:rPr>
              <a:t>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512" y="1042426"/>
            <a:ext cx="9144000" cy="82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72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4D25-00E7-47DF-89B0-8045CE772927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>
                <a:solidFill>
                  <a:srgbClr val="454551"/>
                </a:solidFill>
              </a:rPr>
              <a:t>ОБРАЗЕЦ</a:t>
            </a:r>
            <a:r>
              <a:rPr lang="ru-RU" sz="3600" dirty="0">
                <a:solidFill>
                  <a:srgbClr val="454551"/>
                </a:solidFill>
              </a:rPr>
              <a:t>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512" y="1042426"/>
            <a:ext cx="9144000" cy="82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0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C3E7-F719-4DBA-8819-45D83E27F784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B40F-1425-4820-AFCB-33F7FD1DD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1D29-4020-4A73-868E-0F68FD49A20A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188E-F65E-46E8-952C-F1F1FA15A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5AD3-9E52-44F2-BE01-C07249B910D3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2D1C-D1BA-4FDF-9060-7FFB001A9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C812-0813-45E3-ADD4-3E082D113AD6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FEAD-38AF-429D-B993-6F7F1D41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FC68-18D9-45E3-9E3C-A1010C046283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AF8D-A0CE-4041-B670-A8F433F5A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D715-4503-47B7-8B66-9155359763FE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BD34-A812-4CB2-9BE0-CDD51F46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3243-CBA4-4677-8888-193DF9DD9764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8012-B482-43DB-B7F4-FAD438313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DDF28B6-7EE8-4BA6-AE36-D3B7BD4E1312}" type="datetime1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395244-B05C-4AB6-8916-D6F93A596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hf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5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latin typeface="Calibri" panose="020F0502020204030204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22.05.2023</a:t>
            </a:fld>
            <a:endParaRPr lang="ru-RU"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latin typeface="Calibri" panose="020F0502020204030204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3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azna-school3.dobryanka-edu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5" y="3501009"/>
            <a:ext cx="8588310" cy="244827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Школьный театр</a:t>
            </a:r>
            <a:b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как средство формирования воспитательного пространства образовательного учреждения</a:t>
            </a:r>
            <a:b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МБОУ «</a:t>
            </a:r>
            <a:r>
              <a:rPr lang="ru-RU" sz="28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Полазненская</a:t>
            </a:r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СОШ №3»</a:t>
            </a:r>
            <a:endParaRPr lang="ru-RU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453F2-73F5-4792-BC7E-21C86376E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6381328"/>
            <a:ext cx="667431" cy="3734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56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153988"/>
            <a:ext cx="106997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8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405BA8-DDC9-444D-8D36-D58778BA4061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89814"/>
              </p:ext>
            </p:extLst>
          </p:nvPr>
        </p:nvGraphicFramePr>
        <p:xfrm>
          <a:off x="179388" y="404664"/>
          <a:ext cx="8641084" cy="6120679"/>
        </p:xfrm>
        <a:graphic>
          <a:graphicData uri="http://schemas.openxmlformats.org/drawingml/2006/table">
            <a:tbl>
              <a:tblPr firstRow="1" bandRow="1"/>
              <a:tblGrid>
                <a:gridCol w="181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7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2</a:t>
                      </a: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и внедрить программу внеурочной деятельности для обучающихся 2-8 классов по профилю «Школьный театр»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 задачи включения «Школьного театра» во внеурочную деятельность в рамках эстетического развития детей не вызывает сомнения. Поскольку именно художественное воспитание, в рамках которого осуществляется приобщение детей к искусству, обладает свойством «всеобщности вхождения в культуру» и средством «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инкультурации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подрастающего поколения. В современной социокультурной ситуации, в связи с изменениями в законодательной и нормативно-правовой сфере образования, обновлением содержания образования на всех уровнях и введением федерального государственного образовательного стандарта (далее – ФГОС)нового поколения, модернизацией образования, принятием стратегии государственной культурной политики, особенно остро стоит вопрос интеграции художественного воспитания обучающихся через внеурочную деятельность.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D0B79-E7CB-4421-A08E-4353023D1062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44799"/>
              </p:ext>
            </p:extLst>
          </p:nvPr>
        </p:nvGraphicFramePr>
        <p:xfrm>
          <a:off x="179388" y="260648"/>
          <a:ext cx="8785100" cy="6492240"/>
        </p:xfrm>
        <a:graphic>
          <a:graphicData uri="http://schemas.openxmlformats.org/drawingml/2006/table">
            <a:tbl>
              <a:tblPr firstRow="1" bandRow="1"/>
              <a:tblGrid>
                <a:gridCol w="184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4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08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3</a:t>
                      </a: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обучающихся с основами драматургии и режиссуры. Обучить навыкам театрально-исполнительской деятельности и научить применять их на сцене.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 по актерскому мастерству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 с театральными деятелями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театров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Виртуальные музеи, экскурсии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2400" b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этом необходимо включение и использование ресурсов порталов: </a:t>
                      </a:r>
                      <a:r>
                        <a:rPr lang="ru-RU" sz="2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Культура.РФ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Виртуальные концертные залы, Музеи-детям, Виртуальные экскурсии, Российская электронная школа (РЭШ), Единый национальный портал дополнительного образования детей dop.edu.ru, Навигатор дополнительного образования Агентства стратегических инициатив для школьников (https://edu.asi.ru/).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4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D0B79-E7CB-4421-A08E-4353023D1062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36313"/>
              </p:ext>
            </p:extLst>
          </p:nvPr>
        </p:nvGraphicFramePr>
        <p:xfrm>
          <a:off x="323528" y="260648"/>
          <a:ext cx="8640960" cy="6192688"/>
        </p:xfrm>
        <a:graphic>
          <a:graphicData uri="http://schemas.openxmlformats.org/drawingml/2006/table">
            <a:tbl>
              <a:tblPr firstRow="1" bandRow="1"/>
              <a:tblGrid>
                <a:gridCol w="181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2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премьеры спектаклей и их показ для школьников и родителей, принять участие в конкурсах и фестивалях школьных театров, организовать благотворительные выступления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Подготовить сценарий для постановки.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Определить роли и провести кастинг.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Создать декорации и костюмы для спектакля.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Разработать музыкальное сопровождение и звуковые эффекты.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Научить актеров игре на сцене и работе с реквизитом.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Провести репетиции и добиться высокого уровня исполнения.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Организовать пресс-конференцию и рекламную кампанию для привлечения зрителей.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Провести успешное выступление перед публикой и получить положительные отзывы.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Организовать дополнительные выступления в других школах или на конкурсах.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Сохранить архив материалов о постановке, чтобы использовать их в будущем.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8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D0B79-E7CB-4421-A08E-4353023D1062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3255"/>
              </p:ext>
            </p:extLst>
          </p:nvPr>
        </p:nvGraphicFramePr>
        <p:xfrm>
          <a:off x="179388" y="260649"/>
          <a:ext cx="8641084" cy="6370320"/>
        </p:xfrm>
        <a:graphic>
          <a:graphicData uri="http://schemas.openxmlformats.org/drawingml/2006/table">
            <a:tbl>
              <a:tblPr firstRow="1" bandRow="1"/>
              <a:tblGrid>
                <a:gridCol w="181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46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работу школьного семинара по изучению театральных технологий. Курсы повышения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квалификации для педагогов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ФГБУК «ВЦХТ» проводит обучение по дополнительной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 программе повышения квалификации «Школьный театр: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методология и технология организации детского творческого объединения в системе дополнительного образования»  для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образовательных организаций.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Повышение квалификации направлено на формирование новых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компетенций работников образования и культуры в вопросах методологии и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создания школьного театра как детского творческого объединения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системе дополнительного образования, организации творческой сценической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при реализации дополнительных общеобразовательных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по театральному творчеству детей.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4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453717-7ED5-4522-99CD-3D3249AAC639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08320"/>
              </p:ext>
            </p:extLst>
          </p:nvPr>
        </p:nvGraphicFramePr>
        <p:xfrm>
          <a:off x="179388" y="260648"/>
          <a:ext cx="8713092" cy="6408711"/>
        </p:xfrm>
        <a:graphic>
          <a:graphicData uri="http://schemas.openxmlformats.org/drawingml/2006/table">
            <a:tbl>
              <a:tblPr firstRow="1" bandRow="1"/>
              <a:tblGrid>
                <a:gridCol w="152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87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 школьный театр, который будет способствовать развитию творческих способностей учащихся и организации культурно-массовых мероприятий в школе.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Разработана и внедрена программа внеурочной деятельности для обучающихся 2-8 классов по профилю «Школьный театр».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Организованы мастер-классы и встречи с театральными деятелями. Обучение детей элементарным навыкам театрально-исполнительской деятельности.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4.Организованы  спектакли  для школьников и родителей, участие в конкурсах и фестивалях школьных театров, организация благотворительных выступлений.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Организована работа школьного семинара по изучению театральных технологий. Организованы курсы повышения квалификации для педагогов по теме проекта. Профессиональный рост.</a:t>
                      </a:r>
                      <a:endParaRPr lang="ru-RU" sz="21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"/>
            <a:ext cx="6170835" cy="8367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Контрольные точки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4104456" cy="3754874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0062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ПОКАЗАТЕЛИ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театральной студии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постановок, которые созданы в рамках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</a:p>
          <a:p>
            <a:pPr marL="342900" lvl="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зрителей, которые посетили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представления;</a:t>
            </a:r>
          </a:p>
          <a:p>
            <a:pPr marL="342900" lvl="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зрителей и участников о качестве постановок и организации проекта (положительные)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628800"/>
            <a:ext cx="4248472" cy="4955203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0062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РЕЗУЛЬТАТЫ</a:t>
            </a:r>
          </a:p>
          <a:p>
            <a:pPr algn="ctr"/>
            <a:endParaRPr lang="ru-RU" sz="2000" b="1" u="sng" dirty="0">
              <a:solidFill>
                <a:srgbClr val="002060"/>
              </a:solidFill>
            </a:endParaRPr>
          </a:p>
          <a:p>
            <a:pPr lvl="0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 школьный театр, который будет способствовать развитию творческих способностей учащихся и организации культурно-массовых мероприятий в школе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внедрена программа внеурочной деятельности для обучающихся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по профилю «Школьный театр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Организованы мастер-классы и встречи с театральными деятелями. Обучение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 театрально-исполнительской деятельности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4.Организованы  спектакли  для школьников и родителей, участие в конкурсах и фестивалях школьных театров, организация благотворительных выступлений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Организованы курсы повышения квалификации для педагогов по теме проекта.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979712" y="908720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08204" y="905704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1063" y="105455"/>
            <a:ext cx="7363345" cy="515233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Реестр заинтересованных сторон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57231"/>
              </p:ext>
            </p:extLst>
          </p:nvPr>
        </p:nvGraphicFramePr>
        <p:xfrm>
          <a:off x="107504" y="791039"/>
          <a:ext cx="8856984" cy="5964073"/>
        </p:xfrm>
        <a:graphic>
          <a:graphicData uri="http://schemas.openxmlformats.org/drawingml/2006/table">
            <a:tbl>
              <a:tblPr firstRow="1" bandRow="1"/>
              <a:tblGrid>
                <a:gridCol w="55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 или организация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Представитель интересов</a:t>
                      </a:r>
                      <a:b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(ФИО, должность)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Ожидание от реализации проекта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0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образования администрации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Добрянского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городского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округа</a:t>
                      </a:r>
                      <a:endParaRPr lang="ru-RU" sz="18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управления образования ДГО Зорина И.В..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гармонично развитой и социально ответственной личности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ДПО «Информационно-методический центр»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Близнецова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театральной педагогики в обучении и воспитании школьников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3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МБУК « Дворец культуры и спорта им.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А.Д.Черкасова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Балаухин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возможностей школьного театра за счет социального партнерства с творческими объединениями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Полазны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1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«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Полазненская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детская школа искусств»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Кузнецова Е.А.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совместных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8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000130" y="0"/>
            <a:ext cx="7676326" cy="764703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Реестр рисков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877588"/>
              </p:ext>
            </p:extLst>
          </p:nvPr>
        </p:nvGraphicFramePr>
        <p:xfrm>
          <a:off x="107504" y="764703"/>
          <a:ext cx="8928991" cy="5904657"/>
        </p:xfrm>
        <a:graphic>
          <a:graphicData uri="http://schemas.openxmlformats.org/drawingml/2006/table">
            <a:tbl>
              <a:tblPr firstRow="1" firstCol="1" bandRow="1"/>
              <a:tblGrid>
                <a:gridCol w="510463">
                  <a:extLst>
                    <a:ext uri="{9D8B030D-6E8A-4147-A177-3AD203B41FA5}">
                      <a16:colId xmlns:a16="http://schemas.microsoft.com/office/drawing/2014/main" val="1275925445"/>
                    </a:ext>
                  </a:extLst>
                </a:gridCol>
                <a:gridCol w="3954033">
                  <a:extLst>
                    <a:ext uri="{9D8B030D-6E8A-4147-A177-3AD203B41FA5}">
                      <a16:colId xmlns:a16="http://schemas.microsoft.com/office/drawing/2014/main" val="123190958"/>
                    </a:ext>
                  </a:extLst>
                </a:gridCol>
                <a:gridCol w="4464495">
                  <a:extLst>
                    <a:ext uri="{9D8B030D-6E8A-4147-A177-3AD203B41FA5}">
                      <a16:colId xmlns:a16="http://schemas.microsoft.com/office/drawing/2014/main" val="1236641119"/>
                    </a:ext>
                  </a:extLst>
                </a:gridCol>
              </a:tblGrid>
              <a:tr h="63282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0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риска</a:t>
                      </a:r>
                      <a:endParaRPr lang="ru-RU" sz="2000" b="1" i="0" u="none" strike="noStrike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0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Действия по предупреждению 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риска</a:t>
                      </a:r>
                      <a:endParaRPr lang="ru-RU" sz="2000" b="1" i="0" u="none" strike="noStrike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77030"/>
                  </a:ext>
                </a:extLst>
              </a:tr>
              <a:tr h="11595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1007943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Новые нормативные документы</a:t>
                      </a:r>
                    </a:p>
                    <a:p>
                      <a:pPr marL="0" algn="l" defTabSz="1007943" rtl="0" eaLnBrk="1" latinLnBrk="0" hangingPunct="1"/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1007943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Корректировка проекта с учетом требований нормативных документов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371526"/>
                  </a:ext>
                </a:extLst>
              </a:tr>
              <a:tr h="1159570">
                <a:tc>
                  <a:txBody>
                    <a:bodyPr/>
                    <a:lstStyle/>
                    <a:p>
                      <a:pPr marL="0" algn="l" defTabSz="1007943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Недостаточно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высокий уровень квалификации педагогов по теме проекта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квалификации педагогов в области применения театральных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технологий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558">
                <a:tc>
                  <a:txBody>
                    <a:bodyPr/>
                    <a:lstStyle/>
                    <a:p>
                      <a:pPr marL="0" algn="l" defTabSz="1007943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финансирование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 спонсорских средств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645">
                <a:tc>
                  <a:txBody>
                    <a:bodyPr/>
                    <a:lstStyle/>
                    <a:p>
                      <a:pPr marL="0" algn="l" defTabSz="1007943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Быстрое устаревание учебного оборудования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 установка современного  оборудования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2227">
                <a:tc>
                  <a:txBody>
                    <a:bodyPr/>
                    <a:lstStyle/>
                    <a:p>
                      <a:pPr marL="0" algn="l" defTabSz="1007943" rtl="0" eaLnBrk="1" latinLnBrk="0" hangingPunct="1"/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2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29199-3893-422B-A2EF-AE6F51FDD5F7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6932" name="Заголовок 5"/>
          <p:cNvSpPr txBox="1">
            <a:spLocks/>
          </p:cNvSpPr>
          <p:nvPr/>
        </p:nvSpPr>
        <p:spPr bwMode="auto">
          <a:xfrm>
            <a:off x="539552" y="-31750"/>
            <a:ext cx="7992888" cy="6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006475">
              <a:lnSpc>
                <a:spcPct val="9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440317"/>
              </p:ext>
            </p:extLst>
          </p:nvPr>
        </p:nvGraphicFramePr>
        <p:xfrm>
          <a:off x="107505" y="476674"/>
          <a:ext cx="8928991" cy="632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val="2303839602"/>
                    </a:ext>
                  </a:extLst>
                </a:gridCol>
                <a:gridCol w="4968551">
                  <a:extLst>
                    <a:ext uri="{9D8B030D-6E8A-4147-A177-3AD203B41FA5}">
                      <a16:colId xmlns:a16="http://schemas.microsoft.com/office/drawing/2014/main" val="3993765591"/>
                    </a:ext>
                  </a:extLst>
                </a:gridCol>
                <a:gridCol w="914444">
                  <a:extLst>
                    <a:ext uri="{9D8B030D-6E8A-4147-A177-3AD203B41FA5}">
                      <a16:colId xmlns:a16="http://schemas.microsoft.com/office/drawing/2014/main" val="2600889907"/>
                    </a:ext>
                  </a:extLst>
                </a:gridCol>
                <a:gridCol w="1161495">
                  <a:extLst>
                    <a:ext uri="{9D8B030D-6E8A-4147-A177-3AD203B41FA5}">
                      <a16:colId xmlns:a16="http://schemas.microsoft.com/office/drawing/2014/main" val="187269726"/>
                    </a:ext>
                  </a:extLst>
                </a:gridCol>
                <a:gridCol w="1524462">
                  <a:extLst>
                    <a:ext uri="{9D8B030D-6E8A-4147-A177-3AD203B41FA5}">
                      <a16:colId xmlns:a16="http://schemas.microsoft.com/office/drawing/2014/main" val="2038226704"/>
                    </a:ext>
                  </a:extLst>
                </a:gridCol>
              </a:tblGrid>
              <a:tr h="1015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(виды)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- всего (руб.)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 anchor="ctr"/>
                </a:tc>
                <a:extLst>
                  <a:ext uri="{0D108BD9-81ED-4DB2-BD59-A6C34878D82A}">
                    <a16:rowId xmlns:a16="http://schemas.microsoft.com/office/drawing/2014/main" val="3089804805"/>
                  </a:ext>
                </a:extLst>
              </a:tr>
              <a:tr h="2235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Оборудование: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Микрофоны петличные беспроводные: 20 шт. х 3 000 руб.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Приборы световых эффектов: 1 комплект х 40 000 руб.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Звукоусилительный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комплект: 1 комплект х 100 000 руб.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Музыкальный центр: 1 шт. х 15 000 руб.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Ноутбук с колонками: 1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50 000 руб.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Проектор: 1 шт. х 40 000 руб.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Принтер: 1 шт.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руб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1605435"/>
                  </a:ext>
                </a:extLst>
              </a:tr>
              <a:tr h="1662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Костюмы и декорации: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Костюмы для спектаклей: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Новогодние: 2 шт. х 12 500 руб.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русские народные: 6 шт. х 5 000 руб.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военные: 10 шт. х 1000 руб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Ширма: 2 шт. х 10000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Грим(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гипоаллергенный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кисти)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30 000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5998160"/>
                  </a:ext>
                </a:extLst>
              </a:tr>
              <a:tr h="62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Оборудование кабинета: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-маты:  20 м2 х 1 500 руб.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Мебель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3754968"/>
                  </a:ext>
                </a:extLst>
              </a:tr>
              <a:tr h="449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4.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 расходы: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Материалы для занятий (бумага, краски, ножницы, картон,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5415415"/>
                  </a:ext>
                </a:extLst>
              </a:tr>
              <a:tr h="25680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проекту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3" marR="6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500 000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143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2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316" y="44624"/>
            <a:ext cx="6774684" cy="164606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Школа </a:t>
            </a:r>
            <a:r>
              <a:rPr lang="ru-RU" sz="3200" b="1" dirty="0" err="1" smtClean="0">
                <a:solidFill>
                  <a:srgbClr val="C00000"/>
                </a:solidFill>
              </a:rPr>
              <a:t>Минпросвещения</a:t>
            </a:r>
            <a:r>
              <a:rPr lang="ru-RU" sz="3200" b="1" dirty="0" smtClean="0">
                <a:solidFill>
                  <a:srgbClr val="C00000"/>
                </a:solidFill>
              </a:rPr>
              <a:t> России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8" t="6288" r="1915" b="3554"/>
          <a:stretch/>
        </p:blipFill>
        <p:spPr>
          <a:xfrm>
            <a:off x="107504" y="1670870"/>
            <a:ext cx="8928959" cy="4854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0590"/>
            <a:ext cx="226181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2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ED0F4-D1FB-433F-A946-CC5EF8D34FCD}" type="slidenum">
              <a:rPr lang="ru-RU" sz="1200" b="1">
                <a:solidFill>
                  <a:schemeClr val="tx1"/>
                </a:solidFill>
              </a:rPr>
              <a:pPr/>
              <a:t>2</a:t>
            </a:fld>
            <a:endParaRPr lang="ru-RU" sz="1200" b="1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38382"/>
              </p:ext>
            </p:extLst>
          </p:nvPr>
        </p:nvGraphicFramePr>
        <p:xfrm>
          <a:off x="611560" y="548680"/>
          <a:ext cx="7880947" cy="3138401"/>
        </p:xfrm>
        <a:graphic>
          <a:graphicData uri="http://schemas.openxmlformats.org/drawingml/2006/table">
            <a:tbl>
              <a:tblPr firstRow="1" firstCol="1" bandRow="1"/>
              <a:tblGrid>
                <a:gridCol w="20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1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01.06.2023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01.12.2023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8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Шутемова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Наталья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Ивановна, заместитель директора МБОУ «</a:t>
                      </a:r>
                      <a:r>
                        <a:rPr lang="ru-RU" sz="2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Полазненская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 №3»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22191"/>
              </p:ext>
            </p:extLst>
          </p:nvPr>
        </p:nvGraphicFramePr>
        <p:xfrm>
          <a:off x="611560" y="3356992"/>
          <a:ext cx="7920880" cy="3163828"/>
        </p:xfrm>
        <a:graphic>
          <a:graphicData uri="http://schemas.openxmlformats.org/drawingml/2006/table">
            <a:tbl>
              <a:tblPr firstRow="1" bandRow="1"/>
              <a:tblGrid>
                <a:gridCol w="202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38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разработчиков </a:t>
                      </a:r>
                    </a:p>
                    <a:p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роекта </a:t>
                      </a: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(регион,  должность, место работы)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Шутемова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Ивановна, заместитель директора по МР МБОУ «ПСОШ №3»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Некрасова Елена Леонидовна, учитель начальных классов, организатор школы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Отинова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Викторовна, учитель начальных классов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Токарева Ирина Анатольевна, учитель начальных классов</a:t>
                      </a: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Соединительная линия уступом 4"/>
          <p:cNvCxnSpPr/>
          <p:nvPr/>
        </p:nvCxnSpPr>
        <p:spPr>
          <a:xfrm>
            <a:off x="11268075" y="47625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486340"/>
              </p:ext>
            </p:extLst>
          </p:nvPr>
        </p:nvGraphicFramePr>
        <p:xfrm>
          <a:off x="2507587" y="1863666"/>
          <a:ext cx="4137376" cy="287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 стрелкой 7"/>
          <p:cNvCxnSpPr>
            <a:endCxn id="21" idx="1"/>
          </p:cNvCxnSpPr>
          <p:nvPr/>
        </p:nvCxnSpPr>
        <p:spPr>
          <a:xfrm>
            <a:off x="5794375" y="3933056"/>
            <a:ext cx="1079500" cy="128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11863" y="3198813"/>
            <a:ext cx="633412" cy="1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645275" y="2703036"/>
            <a:ext cx="2266949" cy="13141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«Дом научной </a:t>
            </a:r>
            <a:r>
              <a:rPr lang="ru-RU" b="1" dirty="0" err="1" smtClean="0">
                <a:solidFill>
                  <a:schemeClr val="bg1"/>
                </a:solidFill>
              </a:rPr>
              <a:t>коллоборации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3875" y="4495800"/>
            <a:ext cx="2038350" cy="14414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Точка Роста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  <a:latin typeface="Calibri"/>
              </a:rPr>
              <a:t>Кванториум</a:t>
            </a:r>
            <a:endParaRPr lang="ru-RU" b="1" dirty="0" smtClean="0">
              <a:solidFill>
                <a:schemeClr val="bg1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alibri"/>
              </a:rPr>
              <a:t>IT -</a:t>
            </a:r>
            <a:r>
              <a:rPr lang="ru-RU" b="1" dirty="0" smtClean="0">
                <a:solidFill>
                  <a:schemeClr val="bg1"/>
                </a:solidFill>
                <a:latin typeface="Calibri"/>
              </a:rPr>
              <a:t>КУБ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7973" y="1086317"/>
            <a:ext cx="2442369" cy="12877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Школьный музей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867400" y="1881188"/>
            <a:ext cx="1006475" cy="712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334125" y="1124744"/>
            <a:ext cx="2578100" cy="12877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Ш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кольный театр</a:t>
            </a:r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071938" y="1843881"/>
            <a:ext cx="0" cy="27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199063" y="1830149"/>
            <a:ext cx="0" cy="291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203575" y="838200"/>
            <a:ext cx="2808287" cy="10429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В</a:t>
            </a:r>
            <a:r>
              <a:rPr lang="ru-RU" sz="1600" b="1" dirty="0" smtClean="0">
                <a:solidFill>
                  <a:prstClr val="black"/>
                </a:solidFill>
              </a:rPr>
              <a:t>сероссийские Олимпиады, конкурсы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39" name="Прямая со стрелкой 38"/>
          <p:cNvCxnSpPr>
            <a:endCxn id="47" idx="0"/>
          </p:cNvCxnSpPr>
          <p:nvPr/>
        </p:nvCxnSpPr>
        <p:spPr>
          <a:xfrm>
            <a:off x="5199063" y="4495800"/>
            <a:ext cx="507996" cy="720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48" idx="0"/>
          </p:cNvCxnSpPr>
          <p:nvPr/>
        </p:nvCxnSpPr>
        <p:spPr>
          <a:xfrm flipH="1">
            <a:off x="3650853" y="4407160"/>
            <a:ext cx="633810" cy="809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768843" y="5216526"/>
            <a:ext cx="1876432" cy="1193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libri"/>
              </a:rPr>
              <a:t>Летний лагерь (Тематические смены)</a:t>
            </a:r>
            <a:endParaRPr lang="ru-RU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93988" y="5216525"/>
            <a:ext cx="1913730" cy="1193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Мобильный интерактивный класс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68313" y="2703036"/>
            <a:ext cx="2225674" cy="1314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prstClr val="black"/>
                </a:solidFill>
                <a:latin typeface="Calibri"/>
              </a:rPr>
              <a:t>Ш</a:t>
            </a:r>
            <a:r>
              <a:rPr lang="ru-RU" sz="1700" b="1" dirty="0" smtClean="0">
                <a:solidFill>
                  <a:prstClr val="black"/>
                </a:solidFill>
                <a:latin typeface="Calibri"/>
              </a:rPr>
              <a:t>кольный пресс-центр</a:t>
            </a:r>
            <a:r>
              <a:rPr lang="en-US" sz="1700" b="1" dirty="0" smtClean="0">
                <a:solidFill>
                  <a:prstClr val="black"/>
                </a:solidFill>
              </a:rPr>
              <a:t> </a:t>
            </a:r>
            <a:r>
              <a:rPr lang="ru-RU" sz="1700" b="1" dirty="0" smtClean="0">
                <a:solidFill>
                  <a:prstClr val="black"/>
                </a:solidFill>
              </a:rPr>
              <a:t>(Школьная газета ВК)</a:t>
            </a:r>
            <a:endParaRPr lang="ru-RU" sz="1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8313" y="4495800"/>
            <a:ext cx="1981200" cy="14827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cs typeface="Times New Roman" pitchFamily="18" charset="0"/>
              </a:rPr>
              <a:t>Ш</a:t>
            </a: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кольный медиа-центр 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chemeClr val="bg1"/>
                </a:solidFill>
                <a:cs typeface="Times New Roman" pitchFamily="18" charset="0"/>
              </a:rPr>
              <a:t>Кинообъединение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«Восток»)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" name="Заголовок 51"/>
          <p:cNvSpPr>
            <a:spLocks noGrp="1"/>
          </p:cNvSpPr>
          <p:nvPr>
            <p:ph type="title"/>
          </p:nvPr>
        </p:nvSpPr>
        <p:spPr>
          <a:xfrm>
            <a:off x="611559" y="115889"/>
            <a:ext cx="8300665" cy="360361"/>
          </a:xfrm>
        </p:spPr>
        <p:txBody>
          <a:bodyPr>
            <a:normAutofit fontScale="90000"/>
          </a:bodyPr>
          <a:lstStyle/>
          <a:p>
            <a:pPr algn="ctr" defTabSz="1007943">
              <a:defRPr/>
            </a:pP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r>
              <a:rPr lang="ru-RU" sz="2700" b="1" dirty="0">
                <a:solidFill>
                  <a:srgbClr val="00B0F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B0F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Модель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функционирования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результатов проекта</a:t>
            </a:r>
            <a:r>
              <a:rPr lang="ru-RU" sz="3100" b="1" dirty="0">
                <a:solidFill>
                  <a:srgbClr val="921A1D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921A1D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H="1" flipV="1">
            <a:off x="2874053" y="2237581"/>
            <a:ext cx="922337" cy="636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2693987" y="3179763"/>
            <a:ext cx="509589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2449513" y="4017168"/>
            <a:ext cx="1040215" cy="779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7" y="1903344"/>
            <a:ext cx="776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2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Приглашаем к сотрудничеству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569167" cy="41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9164" y="1620982"/>
            <a:ext cx="46172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</a:rPr>
              <a:t>Наши контакты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</a:rPr>
              <a:t>:</a:t>
            </a:r>
          </a:p>
          <a:p>
            <a:pPr algn="ctr">
              <a:spcBef>
                <a:spcPct val="0"/>
              </a:spcBef>
            </a:pPr>
            <a:endParaRPr lang="ru-RU" altLang="ru-RU" sz="2000" b="1" i="1" dirty="0">
              <a:solidFill>
                <a:srgbClr val="C000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618703  Пермский край,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000066"/>
                </a:solidFill>
                <a:latin typeface="Arial" pitchFamily="34" charset="0"/>
              </a:rPr>
              <a:t>Добрянский</a:t>
            </a: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 район,  </a:t>
            </a:r>
            <a:r>
              <a:rPr lang="ru-RU" altLang="ru-RU" sz="2000" b="1" dirty="0" err="1" smtClean="0">
                <a:solidFill>
                  <a:srgbClr val="000066"/>
                </a:solidFill>
                <a:latin typeface="Arial" pitchFamily="34" charset="0"/>
              </a:rPr>
              <a:t>пгт.Полазна</a:t>
            </a: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</a:rPr>
              <a:t>,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ул</a:t>
            </a: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</a:rPr>
              <a:t>. Дружбы</a:t>
            </a: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, 5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   8(34265)75244 — Директор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   8(34265)75243 — Приемная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E-</a:t>
            </a:r>
            <a:r>
              <a:rPr lang="ru-RU" altLang="ru-RU" sz="2000" b="1" dirty="0" err="1">
                <a:solidFill>
                  <a:srgbClr val="000066"/>
                </a:solidFill>
                <a:latin typeface="Arial" pitchFamily="34" charset="0"/>
              </a:rPr>
              <a:t>mail</a:t>
            </a: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: pschool3@bk.ru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</a:rPr>
              <a:t>Сайт</a:t>
            </a:r>
            <a:r>
              <a:rPr lang="ru-RU" altLang="ru-RU" sz="2000" b="1" dirty="0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en-US" altLang="ru-RU" sz="2000" b="1" dirty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altLang="ru-RU" sz="2000" b="1" dirty="0" smtClean="0">
                <a:solidFill>
                  <a:srgbClr val="000066"/>
                </a:solidFill>
                <a:latin typeface="Arial" pitchFamily="34" charset="0"/>
                <a:hlinkClick r:id="rId3"/>
              </a:rPr>
              <a:t>www.polazna-school3.dobryanka-edu.ru</a:t>
            </a:r>
            <a:endParaRPr lang="ru-RU" altLang="ru-RU" sz="2000" b="1" dirty="0" smtClean="0">
              <a:solidFill>
                <a:srgbClr val="000066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000066"/>
                </a:solidFill>
                <a:latin typeface="Arial" pitchFamily="34" charset="0"/>
              </a:rPr>
              <a:t>Меденникова</a:t>
            </a: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</a:rPr>
              <a:t> Ольга Ивановна,</a:t>
            </a:r>
          </a:p>
          <a:p>
            <a:pPr algn="ctr">
              <a:spcBef>
                <a:spcPct val="0"/>
              </a:spcBef>
            </a:pPr>
            <a:r>
              <a:rPr lang="ru-RU" altLang="ru-RU" sz="2000" dirty="0">
                <a:solidFill>
                  <a:srgbClr val="000066"/>
                </a:solidFill>
                <a:latin typeface="Arial" pitchFamily="34" charset="0"/>
              </a:rPr>
              <a:t>д</a:t>
            </a:r>
            <a:r>
              <a:rPr lang="ru-RU" altLang="ru-RU" sz="2000" dirty="0" smtClean="0">
                <a:solidFill>
                  <a:srgbClr val="000066"/>
                </a:solidFill>
                <a:latin typeface="Arial" pitchFamily="34" charset="0"/>
              </a:rPr>
              <a:t>иректор школы</a:t>
            </a:r>
            <a:endParaRPr lang="ru-RU" altLang="ru-RU" sz="2000" dirty="0">
              <a:solidFill>
                <a:srgbClr val="000066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000066"/>
                </a:solidFill>
                <a:latin typeface="Arial" pitchFamily="34" charset="0"/>
              </a:rPr>
              <a:t>Шутемова</a:t>
            </a: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</a:rPr>
              <a:t> Наталья Ивановна,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altLang="ru-RU" sz="2000" dirty="0" smtClean="0">
                <a:solidFill>
                  <a:srgbClr val="000066"/>
                </a:solidFill>
                <a:latin typeface="Arial" pitchFamily="34" charset="0"/>
              </a:rPr>
              <a:t>зам. директора по МР</a:t>
            </a:r>
          </a:p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rgbClr val="000066"/>
                </a:solidFill>
                <a:latin typeface="Arial" pitchFamily="34" charset="0"/>
              </a:rPr>
              <a:t>nishutemova@mail.ru</a:t>
            </a:r>
            <a:endParaRPr lang="ru-RU" altLang="ru-RU" sz="2000" dirty="0">
              <a:solidFill>
                <a:srgbClr val="000066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2000" dirty="0" smtClean="0">
              <a:solidFill>
                <a:srgbClr val="000066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altLang="ru-RU" sz="2000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6" name="Picture 4" descr="E:\Новый рисун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51" y="404664"/>
            <a:ext cx="1028129" cy="10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A67DF-0202-4C17-9EEE-1D70284C31E0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93608"/>
              </p:ext>
            </p:extLst>
          </p:nvPr>
        </p:nvGraphicFramePr>
        <p:xfrm>
          <a:off x="467544" y="476673"/>
          <a:ext cx="8064896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3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проекта (полное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театр</a:t>
                      </a:r>
                      <a:b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средство формирования воспитательного пространства образовательного учреждения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проекта (сокращенное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Школьный театр - школа талантов</a:t>
                      </a:r>
                      <a:endParaRPr kumimoji="0" lang="ru-RU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925780"/>
              </p:ext>
            </p:extLst>
          </p:nvPr>
        </p:nvGraphicFramePr>
        <p:xfrm>
          <a:off x="467544" y="3140968"/>
          <a:ext cx="8064896" cy="3514556"/>
        </p:xfrm>
        <a:graphic>
          <a:graphicData uri="http://schemas.openxmlformats.org/drawingml/2006/table">
            <a:tbl>
              <a:tblPr>
                <a:solidFill>
                  <a:srgbClr val="F99B1C"/>
                </a:solidFill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55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Формальные основания для инициации проекта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Перечень поручений президента Российской Федерации по итогам заседания президиума Государственного совета Российской Федерации 25 августа 2021 года ПР-1808ГС.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Протокол заседания Совета Министерства Просвещения Российской Федерации по вопросам создания и развития школьных театров в образовательных организациях субъектов Российской Федерации № 1 от 24 марта 2022 года.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Письмо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«О формировании Всероссийского перечня (реестра) школьных театров» от 6 мая 2022 г. № ДГ-1067/06.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Приказ о Совете Министерства просвещения Российской Федерации по вопросам создания и развития школьных театров в образовательных организациях субъектов Российской Федерации по вопросам создания и развития школьных театров в образовательных организациях субъектов Российской Федерации от 17 февраля 2022г№ 83.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План работы («дорожная карта») по созданию и развитию школьных театров в субъектах Российской Федерации на 2021-2024 годы. 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417883"/>
            <a:ext cx="8852098" cy="792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     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Предпосылки реализации проекта </a:t>
            </a:r>
            <a:r>
              <a:rPr lang="ru-RU" sz="31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EE5AD83-6827-46B7-BFCD-15AADAE0211B}"/>
              </a:ext>
            </a:extLst>
          </p:cNvPr>
          <p:cNvGrpSpPr/>
          <p:nvPr/>
        </p:nvGrpSpPr>
        <p:grpSpPr>
          <a:xfrm>
            <a:off x="611560" y="1628800"/>
            <a:ext cx="7754366" cy="4752528"/>
            <a:chOff x="1632418" y="3090970"/>
            <a:chExt cx="6756006" cy="366189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7A3BB45-5483-4645-83F0-3018BCEE5238}"/>
                </a:ext>
              </a:extLst>
            </p:cNvPr>
            <p:cNvSpPr/>
            <p:nvPr/>
          </p:nvSpPr>
          <p:spPr>
            <a:xfrm>
              <a:off x="1632418" y="3090970"/>
              <a:ext cx="2691900" cy="144016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8ECA644-4DBA-4625-AFB4-A3B243873548}"/>
                </a:ext>
              </a:extLst>
            </p:cNvPr>
            <p:cNvSpPr/>
            <p:nvPr/>
          </p:nvSpPr>
          <p:spPr>
            <a:xfrm>
              <a:off x="5724128" y="3106850"/>
              <a:ext cx="2664296" cy="144016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157535"/>
                </a:solidFill>
              </a:endParaRP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B1207349-E3D7-4839-BAE8-149E42E9A432}"/>
                </a:ext>
              </a:extLst>
            </p:cNvPr>
            <p:cNvCxnSpPr/>
            <p:nvPr/>
          </p:nvCxnSpPr>
          <p:spPr>
            <a:xfrm>
              <a:off x="4518325" y="3701287"/>
              <a:ext cx="1008112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5">
              <a:extLst>
                <a:ext uri="{FF2B5EF4-FFF2-40B4-BE49-F238E27FC236}">
                  <a16:creationId xmlns:a16="http://schemas.microsoft.com/office/drawing/2014/main" id="{00E32809-4373-44B6-B4D1-F574CC20C476}"/>
                </a:ext>
              </a:extLst>
            </p:cNvPr>
            <p:cNvSpPr/>
            <p:nvPr/>
          </p:nvSpPr>
          <p:spPr>
            <a:xfrm>
              <a:off x="2197052" y="5254818"/>
              <a:ext cx="5904656" cy="149804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52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аправление </a:t>
              </a:r>
              <a:r>
                <a:rPr lang="ru-RU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"Школьный театр", рекомендуемое министерством образования РФ в качестве вариативного модуля для организации воспитательной работы в </a:t>
              </a:r>
              <a:r>
                <a:rPr lang="ru-RU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школе</a:t>
              </a:r>
              <a:endParaRPr lang="ru-RU" sz="2400" kern="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52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трелка вниз 7">
              <a:extLst>
                <a:ext uri="{FF2B5EF4-FFF2-40B4-BE49-F238E27FC236}">
                  <a16:creationId xmlns:a16="http://schemas.microsoft.com/office/drawing/2014/main" id="{91AAE1DD-6133-4345-9A8D-6C90FE04F79F}"/>
                </a:ext>
              </a:extLst>
            </p:cNvPr>
            <p:cNvSpPr/>
            <p:nvPr/>
          </p:nvSpPr>
          <p:spPr>
            <a:xfrm>
              <a:off x="3347864" y="4634318"/>
              <a:ext cx="3312368" cy="59513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11560" y="1649410"/>
            <a:ext cx="3085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инициатива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7917" y="1649410"/>
            <a:ext cx="3058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участник проекта «Школа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35986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5" t="8642" r="17483" b="5305"/>
          <a:stretch/>
        </p:blipFill>
        <p:spPr>
          <a:xfrm>
            <a:off x="195262" y="620688"/>
            <a:ext cx="8753475" cy="52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9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773113" y="384175"/>
            <a:ext cx="7615311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1006475"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Предпосылки реализации проекта</a:t>
            </a: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179512" y="874713"/>
            <a:ext cx="8784976" cy="532453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defTabSz="986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 на федеральной инициативе «Школьный театр». Министерство просвещения Российской Федерации разработало план мероприятий (дорожную карту) по созданию и развитию школьных театров (письмо от 08.02.2022 № ДГ-333/06). В соответствии с планом к 2024 году в каждой школе должна быть создана театральная студия. </a:t>
            </a:r>
            <a:endParaRPr lang="ru-RU" sz="20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86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Полазненская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№3» с 2022 года является участником проекта «Школа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Направление «Творчество» предполагает создание и функционирование школьного творческого объединения «Школьный театр».</a:t>
            </a:r>
          </a:p>
          <a:p>
            <a:pPr algn="ctr" defTabSz="9869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86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к уникальному культурному наследию страны является одной из функций воспитания и предполагает создание равных для всех детей возможностей доступа к культурным ценностям, воспитание уважения к культуре, языкам, традициям и обычаям народов, проживающих в РФ. </a:t>
            </a:r>
            <a:endParaRPr lang="ru-RU" sz="20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86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Театральное искусство, грамотно и эффективно включённое в процесс воспитания в школе в виде вариативного модуля "Школьный театр", способствует достижению этих задач.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7D8AA-7983-427B-818B-030A39F6997B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60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79469"/>
              </p:ext>
            </p:extLst>
          </p:nvPr>
        </p:nvGraphicFramePr>
        <p:xfrm>
          <a:off x="107950" y="549275"/>
          <a:ext cx="8928545" cy="5371096"/>
        </p:xfrm>
        <a:graphic>
          <a:graphicData uri="http://schemas.openxmlformats.org/drawingml/2006/table">
            <a:tbl>
              <a:tblPr/>
              <a:tblGrid>
                <a:gridCol w="151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550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школьного театра для развития творческих способностей учащихся и организации культурно-массовых мероприятий в школе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28">
                <a:tc rowSpan="6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их значения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годам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театральной студии (ед.)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постановок, которые созданы в рамках проекта (ед.)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зрителей, которые посетили представления (ед.)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Отзывы зрителей и участников о качестве постановок и организации проекта (положительные)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07" name="Заголовок 5"/>
          <p:cNvSpPr txBox="1">
            <a:spLocks/>
          </p:cNvSpPr>
          <p:nvPr/>
        </p:nvSpPr>
        <p:spPr bwMode="auto">
          <a:xfrm>
            <a:off x="467544" y="0"/>
            <a:ext cx="828092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006475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Целеполагание проекта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FA1E56-41DA-4595-A9E5-41598FC82863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30475"/>
              </p:ext>
            </p:extLst>
          </p:nvPr>
        </p:nvGraphicFramePr>
        <p:xfrm>
          <a:off x="179388" y="260648"/>
          <a:ext cx="8641084" cy="6408712"/>
        </p:xfrm>
        <a:graphic>
          <a:graphicData uri="http://schemas.openxmlformats.org/drawingml/2006/table">
            <a:tbl>
              <a:tblPr firstRow="1" bandRow="1"/>
              <a:tblGrid>
                <a:gridCol w="181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871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Задачи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Сформировать в школе детское театральное сообщество. Создать условия для творческой инициативы и самореализации обучающихся.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Разработать и внедрить программу внеурочной деятельности для обучающихся 2-8 классов по профилю «Школьный театр».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Познакомить обучающихся с основами драматургии и режиссуры. Обучить  навыкам театрально-исполнительской деятельности и научить применять их на сцене.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	Организовать премьеры спектаклей и их показ для школьников и родителей, принять участие в конкурсах и фестивалях школьных театров, провести благотворительные выступления.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	Организовать работу школьного семинара по изучению театральных технологий. Мотивировать педагогов к профессиональному, личностному росту через возможность демонстрации своего опыта. Повысить возможность самореализации обучающихся и педагогов в ходе театральной деятельности.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351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405BA8-DDC9-444D-8D36-D58778BA4061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45164"/>
              </p:ext>
            </p:extLst>
          </p:nvPr>
        </p:nvGraphicFramePr>
        <p:xfrm>
          <a:off x="179512" y="116633"/>
          <a:ext cx="8784976" cy="6604842"/>
        </p:xfrm>
        <a:graphic>
          <a:graphicData uri="http://schemas.openxmlformats.org/drawingml/2006/table">
            <a:tbl>
              <a:tblPr firstRow="1" bandRow="1"/>
              <a:tblGrid>
                <a:gridCol w="184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8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Сформировать в школе детское театральное сообщество. Создать условия для творческой инициативы и самореализации обучающихся.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Сформировать рабочую группу по реализации проекта (Приказ);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Провести мониторинг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среди обучающихся (Анкетирование);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  Назначить руководителя школьного театра (Приказ);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Приобрести и установить необходимое оборудование (Смета);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 Разработать Положение о школьном театре (Локальный акт).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Театр и театральное искусство помогут сформировать позитивное отношение школьников к базовым ценностям, к величайшим достижениям культуры. Кроме эстетического воспитания, театр откроет большие воспитательные возможности. Принимая деятельное участие в создании спектакля, школьники учатся продуктивно общаться в коллективе, помогать друг другу, выстраивать коммуникации с другими людьми, получая при этом необходимые жизненные навыки и приобретая опыт самостоятельного социального действия.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0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4176</TotalTime>
  <Words>1709</Words>
  <Application>Microsoft Office PowerPoint</Application>
  <PresentationFormat>Экран (4:3)</PresentationFormat>
  <Paragraphs>309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Unicode MS</vt:lpstr>
      <vt:lpstr>Book Antiqua</vt:lpstr>
      <vt:lpstr>Calibri</vt:lpstr>
      <vt:lpstr>Calibri Light</vt:lpstr>
      <vt:lpstr>Times New Roman</vt:lpstr>
      <vt:lpstr>Wingdings 2</vt:lpstr>
      <vt:lpstr>HDOfficeLightV0</vt:lpstr>
      <vt:lpstr>Ретро</vt:lpstr>
      <vt:lpstr>Школьный театр  как средство формирования воспитательного пространства образовательного учреждения МБОУ «Полазненская СОШ №3»</vt:lpstr>
      <vt:lpstr>Презентация PowerPoint</vt:lpstr>
      <vt:lpstr>Презентация PowerPoint</vt:lpstr>
      <vt:lpstr>      Предпосылки реализации проекта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точки </vt:lpstr>
      <vt:lpstr>Презентация PowerPoint</vt:lpstr>
      <vt:lpstr>Презентация PowerPoint</vt:lpstr>
      <vt:lpstr>Презентация PowerPoint</vt:lpstr>
      <vt:lpstr>Школа Минпросвещения России</vt:lpstr>
      <vt:lpstr>  Модель функционирования результатов проекта </vt:lpstr>
      <vt:lpstr>Приглашаем к сотрудничеству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Пользователь Windows</cp:lastModifiedBy>
  <cp:revision>350</cp:revision>
  <dcterms:created xsi:type="dcterms:W3CDTF">2012-01-11T08:01:34Z</dcterms:created>
  <dcterms:modified xsi:type="dcterms:W3CDTF">2023-05-22T04:49:24Z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D6941562-0129-4D85-9E6F-FDD427487D97</vt:lpwstr>
  </property>
  <property fmtid="{D5CDD505-2E9C-101B-9397-08002B2CF9AE}" pid="3" name="ArticulatePath">
    <vt:lpwstr>ФОРМА ПРОЕКТ. предложения 1.09.19</vt:lpwstr>
  </property>
</Properties>
</file>