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72" r:id="rId5"/>
    <p:sldId id="261" r:id="rId6"/>
    <p:sldId id="262" r:id="rId7"/>
    <p:sldId id="271" r:id="rId8"/>
    <p:sldId id="263" r:id="rId9"/>
    <p:sldId id="264" r:id="rId10"/>
    <p:sldId id="265" r:id="rId11"/>
    <p:sldId id="256" r:id="rId12"/>
    <p:sldId id="266" r:id="rId13"/>
    <p:sldId id="267" r:id="rId14"/>
    <p:sldId id="268" r:id="rId15"/>
    <p:sldId id="269" r:id="rId16"/>
    <p:sldId id="270" r:id="rId17"/>
    <p:sldId id="259" r:id="rId18"/>
    <p:sldId id="274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60" autoAdjust="0"/>
  </p:normalViewPr>
  <p:slideViewPr>
    <p:cSldViewPr>
      <p:cViewPr varScale="1">
        <p:scale>
          <a:sx n="104" d="100"/>
          <a:sy n="104" d="100"/>
        </p:scale>
        <p:origin x="-1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366B2C-4D03-43C9-842D-46D61BEAE9C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polazna-school3.edusite.ru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60" name="WordArt 12"/>
          <p:cNvSpPr>
            <a:spLocks noChangeArrowheads="1" noChangeShapeType="1" noTextEdit="1"/>
          </p:cNvSpPr>
          <p:nvPr/>
        </p:nvSpPr>
        <p:spPr bwMode="auto">
          <a:xfrm>
            <a:off x="1333477" y="152400"/>
            <a:ext cx="7524803" cy="32978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866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8200"/>
                    </a:gs>
                    <a:gs pos="5001">
                      <a:srgbClr val="FF0000"/>
                    </a:gs>
                    <a:gs pos="17501">
                      <a:srgbClr val="BA0066"/>
                    </a:gs>
                    <a:gs pos="35000">
                      <a:srgbClr val="66008F"/>
                    </a:gs>
                    <a:gs pos="50000">
                      <a:srgbClr val="000082"/>
                    </a:gs>
                    <a:gs pos="65000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МБОУ «ПСОШ №3</a:t>
            </a:r>
            <a:endParaRPr lang="ru-RU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8200"/>
                  </a:gs>
                  <a:gs pos="5001">
                    <a:srgbClr val="FF0000"/>
                  </a:gs>
                  <a:gs pos="17501">
                    <a:srgbClr val="BA0066"/>
                  </a:gs>
                  <a:gs pos="35000">
                    <a:srgbClr val="66008F"/>
                  </a:gs>
                  <a:gs pos="50000">
                    <a:srgbClr val="000082"/>
                  </a:gs>
                  <a:gs pos="65000">
                    <a:srgbClr val="66008F"/>
                  </a:gs>
                  <a:gs pos="82500">
                    <a:srgbClr val="BA0066"/>
                  </a:gs>
                  <a:gs pos="95000">
                    <a:srgbClr val="FF0000"/>
                  </a:gs>
                  <a:gs pos="100000">
                    <a:srgbClr val="FF8200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53262" name="WordArt 14"/>
          <p:cNvSpPr>
            <a:spLocks noChangeArrowheads="1" noChangeShapeType="1" noTextEdit="1"/>
          </p:cNvSpPr>
          <p:nvPr/>
        </p:nvSpPr>
        <p:spPr bwMode="auto">
          <a:xfrm>
            <a:off x="285720" y="5143512"/>
            <a:ext cx="8715436" cy="139304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31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Родительские </a:t>
            </a:r>
          </a:p>
          <a:p>
            <a:pPr algn="ctr"/>
            <a:r>
              <a:rPr lang="ru-RU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университеты</a:t>
            </a:r>
            <a:endParaRPr lang="ru-RU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000082"/>
                  </a:gs>
                  <a:gs pos="15000">
                    <a:srgbClr val="66008F"/>
                  </a:gs>
                  <a:gs pos="32499">
                    <a:srgbClr val="BA0066"/>
                  </a:gs>
                  <a:gs pos="45000">
                    <a:srgbClr val="FF0000"/>
                  </a:gs>
                  <a:gs pos="50000">
                    <a:srgbClr val="FF8200"/>
                  </a:gs>
                  <a:gs pos="55001">
                    <a:srgbClr val="FF0000"/>
                  </a:gs>
                  <a:gs pos="67501">
                    <a:srgbClr val="BA0066"/>
                  </a:gs>
                  <a:gs pos="85000">
                    <a:srgbClr val="66008F"/>
                  </a:gs>
                  <a:gs pos="100000">
                    <a:srgbClr val="000082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1027" name="Picture 3" descr="C:\Documents and Settings\User\Рабочий стол\фото школы\wU7gzec1A1E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t="25000"/>
          <a:stretch>
            <a:fillRect/>
          </a:stretch>
        </p:blipFill>
        <p:spPr bwMode="auto">
          <a:xfrm>
            <a:off x="0" y="857232"/>
            <a:ext cx="9144000" cy="4071966"/>
          </a:xfrm>
          <a:prstGeom prst="rect">
            <a:avLst/>
          </a:prstGeom>
          <a:noFill/>
        </p:spPr>
      </p:pic>
      <p:pic>
        <p:nvPicPr>
          <p:cNvPr id="53259" name="Picture 11" descr="Эмблема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95400" cy="1295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Еженедельно работают: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/>
              <a:t>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«Родительские университеты» - </a:t>
            </a:r>
            <a:b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руководитель Тотьмянина Екатерина Анатольевна.</a:t>
            </a:r>
            <a:endParaRPr lang="ru-RU" sz="27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2" descr="C:\Documents and Settings\User\Рабочий стол\Родительские университеты\Фото\DSC_01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19608" b="11764"/>
          <a:stretch>
            <a:fillRect/>
          </a:stretch>
        </p:blipFill>
        <p:spPr bwMode="auto">
          <a:xfrm>
            <a:off x="4857752" y="1714488"/>
            <a:ext cx="4038600" cy="2077968"/>
          </a:xfrm>
          <a:prstGeom prst="rect">
            <a:avLst/>
          </a:prstGeom>
          <a:noFill/>
        </p:spPr>
      </p:pic>
      <p:pic>
        <p:nvPicPr>
          <p:cNvPr id="7" name="Picture 2" descr="C:\Documents and Settings\User\Рабочий стол\Родительские университеты\Фото\DSC_009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t="26228" b="7723"/>
          <a:stretch>
            <a:fillRect/>
          </a:stretch>
        </p:blipFill>
        <p:spPr bwMode="auto">
          <a:xfrm>
            <a:off x="500034" y="4357694"/>
            <a:ext cx="4038600" cy="2000260"/>
          </a:xfrm>
          <a:prstGeom prst="rect">
            <a:avLst/>
          </a:prstGeom>
          <a:noFill/>
        </p:spPr>
      </p:pic>
      <p:pic>
        <p:nvPicPr>
          <p:cNvPr id="8" name="Picture 2" descr="C:\Documents and Settings\User\Рабочий стол\Родительские университеты\Фото\DSC_0099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print"/>
          <a:srcRect t="9797"/>
          <a:stretch>
            <a:fillRect/>
          </a:stretch>
        </p:blipFill>
        <p:spPr bwMode="auto">
          <a:xfrm>
            <a:off x="5286380" y="4097161"/>
            <a:ext cx="3324220" cy="2248911"/>
          </a:xfrm>
          <a:prstGeom prst="rect">
            <a:avLst/>
          </a:prstGeom>
          <a:noFill/>
        </p:spPr>
      </p:pic>
      <p:pic>
        <p:nvPicPr>
          <p:cNvPr id="7170" name="Picture 2" descr="G:\Ф\DSC_0073.jpg"/>
          <p:cNvPicPr>
            <a:picLocks noChangeAspect="1" noChangeArrowheads="1"/>
          </p:cNvPicPr>
          <p:nvPr/>
        </p:nvPicPr>
        <p:blipFill>
          <a:blip r:embed="rId5" cstate="print"/>
          <a:srcRect l="16779" t="17898" r="26173" b="11284"/>
          <a:stretch>
            <a:fillRect/>
          </a:stretch>
        </p:blipFill>
        <p:spPr bwMode="auto">
          <a:xfrm>
            <a:off x="1187955" y="1785926"/>
            <a:ext cx="2455351" cy="2286016"/>
          </a:xfrm>
          <a:prstGeom prst="rect">
            <a:avLst/>
          </a:prstGeom>
          <a:noFill/>
        </p:spPr>
      </p:pic>
      <p:pic>
        <p:nvPicPr>
          <p:cNvPr id="9" name="Picture 7" descr="Эмблем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214290"/>
            <a:ext cx="85725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500042"/>
            <a:ext cx="7000924" cy="2000264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Еженедельно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работают: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Школа любящих родителей» - </a:t>
            </a:r>
            <a:b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руководитель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ru-RU" sz="2700" b="1" dirty="0" err="1" smtClean="0">
                <a:solidFill>
                  <a:schemeClr val="accent3">
                    <a:lumMod val="50000"/>
                  </a:schemeClr>
                </a:solidFill>
              </a:rPr>
              <a:t>Веселкова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Наталья Викторовна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отчет фото\DSC_0243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85926"/>
            <a:ext cx="4038600" cy="3028950"/>
          </a:xfrm>
          <a:prstGeom prst="rect">
            <a:avLst/>
          </a:prstGeom>
          <a:noFill/>
        </p:spPr>
      </p:pic>
      <p:pic>
        <p:nvPicPr>
          <p:cNvPr id="2051" name="Picture 3" descr="G:\отчет фото\DSC_024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357562"/>
            <a:ext cx="4057662" cy="3043246"/>
          </a:xfrm>
          <a:prstGeom prst="rect">
            <a:avLst/>
          </a:prstGeom>
          <a:noFill/>
        </p:spPr>
      </p:pic>
      <p:pic>
        <p:nvPicPr>
          <p:cNvPr id="8" name="Picture 7" descr="Эмблем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3834" y="285728"/>
            <a:ext cx="890590" cy="89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500174"/>
            <a:ext cx="8401080" cy="1571636"/>
          </a:xfrm>
        </p:spPr>
        <p:txBody>
          <a:bodyPr>
            <a:normAutofit fontScale="90000"/>
          </a:bodyPr>
          <a:lstStyle/>
          <a:p>
            <a:pPr lvl="0" algn="l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Акция :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 «Книги, которые делают нас лучше»;</a:t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 «Родительская премия», </a:t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«Любимая книга на семейной полке».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15" descr="ED00019_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15206" y="0"/>
            <a:ext cx="2063765" cy="1811368"/>
          </a:xfrm>
          <a:prstGeom prst="rect">
            <a:avLst/>
          </a:prstGeom>
          <a:noFill/>
        </p:spPr>
      </p:pic>
      <p:pic>
        <p:nvPicPr>
          <p:cNvPr id="7" name="Picture 9" descr="100_218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b="12903"/>
          <a:stretch>
            <a:fillRect/>
          </a:stretch>
        </p:blipFill>
        <p:spPr>
          <a:xfrm>
            <a:off x="919846" y="3357562"/>
            <a:ext cx="3827637" cy="2500330"/>
          </a:xfrm>
        </p:spPr>
      </p:pic>
      <p:pic>
        <p:nvPicPr>
          <p:cNvPr id="8" name="Picture 11" descr="100_218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 b="9006"/>
          <a:stretch>
            <a:fillRect/>
          </a:stretch>
        </p:blipFill>
        <p:spPr>
          <a:xfrm>
            <a:off x="6000760" y="3357562"/>
            <a:ext cx="2109784" cy="2599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571744"/>
            <a:ext cx="8543956" cy="142876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Конкурс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«Вдумчивый читатель» - 25 человек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;</a:t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Муниципальный конкурс -9 человек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III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место –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Варган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Миша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6а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класс.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29190" y="3643314"/>
            <a:ext cx="4071966" cy="25003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Documents and Settings\User\Мои документы\Мои рисунки\Изображение\Изображение 32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3143248"/>
            <a:ext cx="4095779" cy="3071834"/>
          </a:xfrm>
          <a:prstGeom prst="rect">
            <a:avLst/>
          </a:prstGeom>
          <a:noFill/>
        </p:spPr>
      </p:pic>
      <p:pic>
        <p:nvPicPr>
          <p:cNvPr id="7" name="Picture 7" descr="Эмблем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72" y="142852"/>
            <a:ext cx="85725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Консультация для родителей: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8115328" cy="218598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«Чтение как фактор успеха» Беседа- презентация -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Норицына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Татьяна Валентиновна;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«Выбираем детский журнал» -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Шутемова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Наталья Ивановна</a:t>
            </a:r>
          </a:p>
          <a:p>
            <a:endParaRPr lang="ru-RU" dirty="0"/>
          </a:p>
        </p:txBody>
      </p:sp>
      <p:pic>
        <p:nvPicPr>
          <p:cNvPr id="6146" name="Picture 2" descr="G:\ФОТО - Август - Октябрь - 2014\Августовская, 2014\DSC_0054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/>
          <a:srcRect t="7206"/>
          <a:stretch>
            <a:fillRect/>
          </a:stretch>
        </p:blipFill>
        <p:spPr bwMode="auto">
          <a:xfrm>
            <a:off x="2500298" y="3786190"/>
            <a:ext cx="3571900" cy="2485887"/>
          </a:xfrm>
          <a:prstGeom prst="rect">
            <a:avLst/>
          </a:prstGeom>
          <a:noFill/>
        </p:spPr>
      </p:pic>
      <p:pic>
        <p:nvPicPr>
          <p:cNvPr id="6147" name="Picture 3" descr="G:\презинтации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1000108"/>
            <a:ext cx="1880118" cy="1714512"/>
          </a:xfrm>
          <a:prstGeom prst="rect">
            <a:avLst/>
          </a:prstGeom>
          <a:noFill/>
        </p:spPr>
      </p:pic>
      <p:pic>
        <p:nvPicPr>
          <p:cNvPr id="8" name="Picture 7" descr="Эмблем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42852"/>
            <a:ext cx="781024" cy="78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Конкурсы 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«Папа, мама, я – спортивная семья»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1"/>
            <a:ext cx="4038600" cy="1971675"/>
          </a:xfrm>
        </p:spPr>
        <p:txBody>
          <a:bodyPr>
            <a:normAutofit lnSpcReduction="10000"/>
          </a:bodyPr>
          <a:lstStyle/>
          <a:p>
            <a:pPr lvl="0"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Акция «С Днем защитника Отечества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»</a:t>
            </a:r>
          </a:p>
          <a:p>
            <a:pPr lvl="0"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026" name="Picture 2" descr="G:\фото\DSC_034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891" y="3143250"/>
            <a:ext cx="3977217" cy="2982913"/>
          </a:xfrm>
          <a:prstGeom prst="rect">
            <a:avLst/>
          </a:prstGeom>
          <a:noFill/>
        </p:spPr>
      </p:pic>
      <p:pic>
        <p:nvPicPr>
          <p:cNvPr id="1028" name="Picture 4" descr="G:\отчет фото\DSC_02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143248"/>
            <a:ext cx="3971844" cy="2978883"/>
          </a:xfrm>
          <a:prstGeom prst="rect">
            <a:avLst/>
          </a:prstGeom>
          <a:noFill/>
        </p:spPr>
      </p:pic>
      <p:pic>
        <p:nvPicPr>
          <p:cNvPr id="9" name="Picture 7" descr="Эмблем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42852"/>
            <a:ext cx="995338" cy="9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Представление опыта работы на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  межтерриториальном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фестивале Уроков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доброты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                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Лысьвенский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район,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Кормовишерская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школа)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Documents and Settings\User\Рабочий стол\семинар\Фото Для Графской\IMG_1211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4191029" cy="3143272"/>
          </a:xfrm>
          <a:prstGeom prst="rect">
            <a:avLst/>
          </a:prstGeom>
          <a:noFill/>
        </p:spPr>
      </p:pic>
      <p:pic>
        <p:nvPicPr>
          <p:cNvPr id="6147" name="Picture 3" descr="C:\Documents and Settings\User\Рабочий стол\семинар\IMG_111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143248"/>
            <a:ext cx="4428480" cy="3030516"/>
          </a:xfrm>
          <a:prstGeom prst="rect">
            <a:avLst/>
          </a:prstGeom>
          <a:noFill/>
        </p:spPr>
      </p:pic>
      <p:pic>
        <p:nvPicPr>
          <p:cNvPr id="6" name="Picture 7" descr="Эмблем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42852"/>
            <a:ext cx="64294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571612"/>
            <a:ext cx="8258204" cy="3000396"/>
          </a:xfrm>
        </p:spPr>
        <p:txBody>
          <a:bodyPr>
            <a:normAutofit fontScale="90000"/>
          </a:bodyPr>
          <a:lstStyle/>
          <a:p>
            <a:pPr lvl="0" algn="l">
              <a:buFont typeface="Arial" pitchFamily="34" charset="0"/>
              <a:buChar char="•"/>
            </a:pPr>
            <a:r>
              <a:rPr lang="ru-RU" sz="2800" b="1" u="sng" dirty="0" smtClean="0">
                <a:solidFill>
                  <a:schemeClr val="accent2">
                    <a:lumMod val="75000"/>
                  </a:schemeClr>
                </a:solidFill>
              </a:rPr>
              <a:t>Мероприятия: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*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Масленица в школе и «</a:t>
            </a:r>
            <a:r>
              <a:rPr lang="ru-RU" sz="2700" b="1" dirty="0" err="1" smtClean="0">
                <a:solidFill>
                  <a:schemeClr val="accent3">
                    <a:lumMod val="50000"/>
                  </a:schemeClr>
                </a:solidFill>
              </a:rPr>
              <a:t>Хохловке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».</a:t>
            </a:r>
            <a:b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*Мероприятии к Дню Матери</a:t>
            </a:r>
            <a:b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*Акция «Письма благодарения»</a:t>
            </a:r>
            <a:b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*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Новогодние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мероприятия</a:t>
            </a:r>
            <a:b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*Год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литературы</a:t>
            </a:r>
            <a:b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*Семейные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стенгазеты</a:t>
            </a:r>
            <a:b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*</a:t>
            </a:r>
            <a:r>
              <a:rPr lang="ru-RU" sz="2700" b="1" dirty="0" err="1" smtClean="0">
                <a:solidFill>
                  <a:schemeClr val="accent3">
                    <a:lumMod val="50000"/>
                  </a:schemeClr>
                </a:solidFill>
              </a:rPr>
              <a:t>Феофановские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чтения</a:t>
            </a:r>
            <a:b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*</a:t>
            </a:r>
            <a:r>
              <a:rPr lang="ru-RU" sz="2700" b="1" dirty="0" err="1" smtClean="0">
                <a:solidFill>
                  <a:schemeClr val="accent3">
                    <a:lumMod val="50000"/>
                  </a:schemeClr>
                </a:solidFill>
              </a:rPr>
              <a:t>Раблота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 отряда «Волонтеры»</a:t>
            </a:r>
            <a:b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*Школьные </a:t>
            </a:r>
            <a:r>
              <a:rPr lang="ru-RU" sz="2700" b="1" dirty="0" err="1" smtClean="0">
                <a:solidFill>
                  <a:schemeClr val="accent3">
                    <a:lumMod val="50000"/>
                  </a:schemeClr>
                </a:solidFill>
              </a:rPr>
              <a:t>портфолио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*Женская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консультация</a:t>
            </a:r>
            <a:b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2" descr="C:\Documents and Settings\User\Рабочий стол\Родительские университеты\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2381" t="16340" r="26190" b="21568"/>
          <a:stretch>
            <a:fillRect/>
          </a:stretch>
        </p:blipFill>
        <p:spPr bwMode="auto">
          <a:xfrm>
            <a:off x="5000628" y="1223927"/>
            <a:ext cx="4000528" cy="2533673"/>
          </a:xfrm>
          <a:prstGeom prst="rect">
            <a:avLst/>
          </a:prstGeom>
          <a:noFill/>
        </p:spPr>
      </p:pic>
      <p:pic>
        <p:nvPicPr>
          <p:cNvPr id="7" name="Picture 7" descr="Эмблем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8606" y="142852"/>
            <a:ext cx="92869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G:\С ноября -декабрь, 2014\DSC_0092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print"/>
          <a:srcRect l="10000" t="18667" r="10385" b="9333"/>
          <a:stretch>
            <a:fillRect/>
          </a:stretch>
        </p:blipFill>
        <p:spPr bwMode="auto">
          <a:xfrm>
            <a:off x="5000628" y="3929066"/>
            <a:ext cx="3857652" cy="2515860"/>
          </a:xfrm>
          <a:prstGeom prst="rect">
            <a:avLst/>
          </a:prstGeom>
          <a:noFill/>
        </p:spPr>
      </p:pic>
      <p:pic>
        <p:nvPicPr>
          <p:cNvPr id="9219" name="Picture 3" descr="G:\С ноября -декабрь, 2014\DSC_0082.jpg"/>
          <p:cNvPicPr>
            <a:picLocks noChangeAspect="1" noChangeArrowheads="1"/>
          </p:cNvPicPr>
          <p:nvPr/>
        </p:nvPicPr>
        <p:blipFill>
          <a:blip r:embed="rId5" cstate="print"/>
          <a:srcRect l="9685" t="32285" r="9199" b="20902"/>
          <a:stretch>
            <a:fillRect/>
          </a:stretch>
        </p:blipFill>
        <p:spPr bwMode="auto">
          <a:xfrm>
            <a:off x="142844" y="4357694"/>
            <a:ext cx="4786346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Информационное пространство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школы: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0" y="3286124"/>
            <a:ext cx="4071966" cy="178595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школьная газета – редактор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Куриляк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Алена Павловна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714876" y="2143116"/>
            <a:ext cx="3971924" cy="1357322"/>
          </a:xfrm>
        </p:spPr>
        <p:txBody>
          <a:bodyPr>
            <a:normAutofit/>
          </a:bodyPr>
          <a:lstStyle/>
          <a:p>
            <a:r>
              <a:rPr lang="en-US" u="sng" dirty="0" smtClean="0">
                <a:hlinkClick r:id="rId2"/>
              </a:rPr>
              <a:t>WWW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polazna</a:t>
            </a:r>
            <a:r>
              <a:rPr lang="ru-RU" u="sng" dirty="0" smtClean="0">
                <a:hlinkClick r:id="rId2"/>
              </a:rPr>
              <a:t>-</a:t>
            </a:r>
            <a:r>
              <a:rPr lang="en-US" u="sng" dirty="0" smtClean="0">
                <a:hlinkClick r:id="rId2"/>
              </a:rPr>
              <a:t>school</a:t>
            </a:r>
            <a:r>
              <a:rPr lang="ru-RU" u="sng" dirty="0" smtClean="0">
                <a:hlinkClick r:id="rId2"/>
              </a:rPr>
              <a:t>3.</a:t>
            </a:r>
            <a:r>
              <a:rPr lang="en-US" u="sng" dirty="0" err="1" smtClean="0">
                <a:hlinkClick r:id="rId2"/>
              </a:rPr>
              <a:t>edusite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ru</a:t>
            </a:r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6" name="Picture 3" descr="C:\Documents and Settings\User\Рабочий стол\фото школы\wU7gzec1A1E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t="25000"/>
          <a:stretch>
            <a:fillRect/>
          </a:stretch>
        </p:blipFill>
        <p:spPr bwMode="auto">
          <a:xfrm>
            <a:off x="214282" y="2000240"/>
            <a:ext cx="4637614" cy="2928958"/>
          </a:xfrm>
          <a:prstGeom prst="rect">
            <a:avLst/>
          </a:prstGeom>
          <a:noFill/>
        </p:spPr>
      </p:pic>
      <p:pic>
        <p:nvPicPr>
          <p:cNvPr id="7" name="Picture 7" descr="Эмблем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85728"/>
            <a:ext cx="923900" cy="9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838200" y="1905000"/>
            <a:ext cx="7467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sz="4000" b="1" i="1">
                <a:solidFill>
                  <a:srgbClr val="0000CC"/>
                </a:solidFill>
              </a:rPr>
              <a:t>Наши контакты:</a:t>
            </a:r>
          </a:p>
          <a:p>
            <a:pPr algn="ctr"/>
            <a:r>
              <a:rPr lang="ru-RU" sz="2800"/>
              <a:t>618703 Пермский край, </a:t>
            </a:r>
          </a:p>
          <a:p>
            <a:pPr algn="ctr"/>
            <a:r>
              <a:rPr lang="ru-RU" sz="2800"/>
              <a:t>Добрянский район,  п.Полазна, ул.Дружбы 5.</a:t>
            </a:r>
          </a:p>
          <a:p>
            <a:pPr algn="ctr"/>
            <a:r>
              <a:rPr lang="ru-RU" sz="2800"/>
              <a:t>   8(34265)75244—Директор</a:t>
            </a:r>
          </a:p>
          <a:p>
            <a:pPr algn="ctr"/>
            <a:r>
              <a:rPr lang="ru-RU" sz="2800"/>
              <a:t>   8(34265)75243—Приемная</a:t>
            </a:r>
          </a:p>
          <a:p>
            <a:pPr algn="ctr"/>
            <a:r>
              <a:rPr lang="ru-RU" sz="2800" b="1"/>
              <a:t>E-mail</a:t>
            </a:r>
            <a:r>
              <a:rPr lang="ru-RU" sz="2800"/>
              <a:t>: pschool3@bk.ru</a:t>
            </a:r>
          </a:p>
          <a:p>
            <a:pPr algn="ctr"/>
            <a:r>
              <a:rPr lang="ru-RU" sz="2800" b="1"/>
              <a:t>Сайт: </a:t>
            </a:r>
            <a:r>
              <a:rPr lang="ru-RU" sz="2800"/>
              <a:t>school.polaznaschool3.edusite.ru </a:t>
            </a:r>
          </a:p>
        </p:txBody>
      </p:sp>
      <p:pic>
        <p:nvPicPr>
          <p:cNvPr id="14339" name="Picture 7" descr="Эмблем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4572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WordArt 2"/>
          <p:cNvSpPr>
            <a:spLocks noChangeArrowheads="1" noChangeShapeType="1" noTextEdit="1"/>
          </p:cNvSpPr>
          <p:nvPr/>
        </p:nvSpPr>
        <p:spPr bwMode="auto">
          <a:xfrm>
            <a:off x="609600" y="914400"/>
            <a:ext cx="7515225" cy="8477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009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Приглашаем к сотрудничеству</a:t>
            </a:r>
          </a:p>
        </p:txBody>
      </p:sp>
      <p:sp>
        <p:nvSpPr>
          <p:cNvPr id="14341" name="WordArt 3"/>
          <p:cNvSpPr>
            <a:spLocks noChangeArrowheads="1" noChangeShapeType="1" noTextEdit="1"/>
          </p:cNvSpPr>
          <p:nvPr/>
        </p:nvSpPr>
        <p:spPr bwMode="auto">
          <a:xfrm>
            <a:off x="685800" y="5562600"/>
            <a:ext cx="7620000" cy="6381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Спасибо за внимание !</a:t>
            </a:r>
          </a:p>
        </p:txBody>
      </p:sp>
      <p:pic>
        <p:nvPicPr>
          <p:cNvPr id="14342" name="Рисунок 9" descr="564654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457200"/>
            <a:ext cx="83978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Муниципальный семинар «</a:t>
            </a:r>
            <a:r>
              <a:rPr lang="ru-RU" sz="2700" b="1" dirty="0" err="1" smtClean="0">
                <a:solidFill>
                  <a:schemeClr val="accent3">
                    <a:lumMod val="50000"/>
                  </a:schemeClr>
                </a:solidFill>
              </a:rPr>
              <a:t>Метапредметная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 деятельность как условие реализации стандартов нового поколения» </a:t>
            </a:r>
            <a:b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</a:rPr>
              <a:t>4 декабря 2014 г. </a:t>
            </a:r>
            <a:endParaRPr lang="ru-RU" sz="2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Documents and Settings\User\Рабочий стол\Родительские университеты\0 001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/>
          <a:srcRect l="8669" r="9006" b="6857"/>
          <a:stretch>
            <a:fillRect/>
          </a:stretch>
        </p:blipFill>
        <p:spPr bwMode="auto">
          <a:xfrm rot="5400000">
            <a:off x="2219938" y="66022"/>
            <a:ext cx="4929222" cy="7654650"/>
          </a:xfrm>
          <a:prstGeom prst="rect">
            <a:avLst/>
          </a:prstGeom>
          <a:noFill/>
        </p:spPr>
      </p:pic>
      <p:pic>
        <p:nvPicPr>
          <p:cNvPr id="5" name="Picture 7" descr="Эмблем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9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Представление опыта работы по родительскому образованию взрослых и детей.  Мастер- классы: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600201"/>
            <a:ext cx="4281518" cy="2185988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chemeClr val="accent2"/>
                </a:solidFill>
              </a:rPr>
              <a:t>«</a:t>
            </a:r>
            <a:r>
              <a:rPr lang="ru-RU" sz="3600" b="1" dirty="0" err="1" smtClean="0">
                <a:solidFill>
                  <a:schemeClr val="accent2"/>
                </a:solidFill>
              </a:rPr>
              <a:t>Декупаж</a:t>
            </a:r>
            <a:r>
              <a:rPr lang="ru-RU" sz="3600" b="1" dirty="0" smtClean="0">
                <a:solidFill>
                  <a:schemeClr val="accent2"/>
                </a:solidFill>
              </a:rPr>
              <a:t> декоративной тарелки» </a:t>
            </a:r>
            <a:r>
              <a:rPr lang="ru-RU" sz="3600" dirty="0" smtClean="0">
                <a:solidFill>
                  <a:schemeClr val="accent2"/>
                </a:solidFill>
              </a:rPr>
              <a:t/>
            </a:r>
            <a:br>
              <a:rPr lang="ru-RU" sz="3600" dirty="0" smtClean="0">
                <a:solidFill>
                  <a:schemeClr val="accent2"/>
                </a:solidFill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Воронова Татьяна Викторовна,</a:t>
            </a:r>
          </a:p>
          <a:p>
            <a:pPr algn="ctr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управляющий совет школы 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 descr="C:\Documents and Settings\User\Рабочий стол\семинар\IMG_1207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/>
          <a:srcRect t="14439"/>
          <a:stretch>
            <a:fillRect/>
          </a:stretch>
        </p:blipFill>
        <p:spPr bwMode="auto">
          <a:xfrm>
            <a:off x="4214810" y="3786190"/>
            <a:ext cx="4483900" cy="2877350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семинар\IMG_120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t="19158" r="5098"/>
          <a:stretch>
            <a:fillRect/>
          </a:stretch>
        </p:blipFill>
        <p:spPr bwMode="auto">
          <a:xfrm>
            <a:off x="642911" y="4143380"/>
            <a:ext cx="3478722" cy="2222495"/>
          </a:xfrm>
          <a:prstGeom prst="rect">
            <a:avLst/>
          </a:prstGeom>
          <a:noFill/>
        </p:spPr>
      </p:pic>
      <p:pic>
        <p:nvPicPr>
          <p:cNvPr id="2052" name="Picture 4" descr="C:\Documents and Settings\User\Рабочий стол\семинар\Фото Для Графской\IMG_1253.JPG"/>
          <p:cNvPicPr>
            <a:picLocks noChangeAspect="1" noChangeArrowheads="1"/>
          </p:cNvPicPr>
          <p:nvPr/>
        </p:nvPicPr>
        <p:blipFill>
          <a:blip r:embed="rId4" cstate="print"/>
          <a:srcRect l="9231" t="17308" r="7689" b="30767"/>
          <a:stretch>
            <a:fillRect/>
          </a:stretch>
        </p:blipFill>
        <p:spPr bwMode="auto">
          <a:xfrm>
            <a:off x="5715008" y="1428736"/>
            <a:ext cx="2643206" cy="2202672"/>
          </a:xfrm>
          <a:prstGeom prst="rect">
            <a:avLst/>
          </a:prstGeom>
          <a:noFill/>
        </p:spPr>
      </p:pic>
      <p:pic>
        <p:nvPicPr>
          <p:cNvPr id="7" name="Picture 7" descr="Эмблем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740" y="214290"/>
            <a:ext cx="64294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«</a:t>
            </a:r>
            <a:r>
              <a:rPr lang="ru-RU" b="1" dirty="0" err="1" smtClean="0">
                <a:solidFill>
                  <a:schemeClr val="accent2"/>
                </a:solidFill>
              </a:rPr>
              <a:t>Декупаж</a:t>
            </a:r>
            <a:r>
              <a:rPr lang="ru-RU" b="1" dirty="0" smtClean="0">
                <a:solidFill>
                  <a:schemeClr val="accent2"/>
                </a:solidFill>
              </a:rPr>
              <a:t> декоративной тарелки»</a:t>
            </a:r>
            <a:endParaRPr lang="ru-RU" dirty="0"/>
          </a:p>
        </p:txBody>
      </p:sp>
      <p:pic>
        <p:nvPicPr>
          <p:cNvPr id="4098" name="Picture 2" descr="G:\ФОТО - Август - Октябрь - 2014\занятия с родителями\DSC_015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71612"/>
            <a:ext cx="3071834" cy="2303875"/>
          </a:xfrm>
          <a:prstGeom prst="rect">
            <a:avLst/>
          </a:prstGeom>
          <a:noFill/>
        </p:spPr>
      </p:pic>
      <p:pic>
        <p:nvPicPr>
          <p:cNvPr id="4099" name="Picture 3" descr="G:\ФОТО - Август - Октябрь - 2014\занятия с родителями\DSC_0163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000504"/>
            <a:ext cx="3071834" cy="2303876"/>
          </a:xfrm>
          <a:prstGeom prst="rect">
            <a:avLst/>
          </a:prstGeom>
          <a:noFill/>
        </p:spPr>
      </p:pic>
      <p:pic>
        <p:nvPicPr>
          <p:cNvPr id="4100" name="Picture 4" descr="G:\ФОТО - Август - Октябрь - 2014\занятия с родителями\DSC_015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571612"/>
            <a:ext cx="3571900" cy="4762534"/>
          </a:xfrm>
          <a:prstGeom prst="rect">
            <a:avLst/>
          </a:prstGeom>
          <a:noFill/>
        </p:spPr>
      </p:pic>
      <p:pic>
        <p:nvPicPr>
          <p:cNvPr id="9" name="Picture 7" descr="Эмблем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1429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       «</a:t>
            </a:r>
            <a:r>
              <a:rPr lang="ru-RU" b="1" dirty="0" smtClean="0">
                <a:solidFill>
                  <a:schemeClr val="accent2"/>
                </a:solidFill>
              </a:rPr>
              <a:t>Оберег» (изготовление куклы)</a:t>
            </a:r>
            <a:br>
              <a:rPr lang="ru-RU" b="1" dirty="0" smtClean="0">
                <a:solidFill>
                  <a:schemeClr val="accent2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357299"/>
            <a:ext cx="4495800" cy="221457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Терехина Наталья Васильевна, </a:t>
            </a:r>
          </a:p>
          <a:p>
            <a:pPr algn="ctr"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зам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председателя управляющего совета школы</a:t>
            </a:r>
          </a:p>
          <a:p>
            <a:endParaRPr lang="ru-RU" dirty="0"/>
          </a:p>
        </p:txBody>
      </p:sp>
      <p:pic>
        <p:nvPicPr>
          <p:cNvPr id="3074" name="Picture 2" descr="C:\Documents and Settings\User\Рабочий стол\семинар\Фото Для Графской\IMG_123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429000"/>
            <a:ext cx="3786214" cy="2839660"/>
          </a:xfrm>
          <a:prstGeom prst="rect">
            <a:avLst/>
          </a:prstGeom>
          <a:noFill/>
        </p:spPr>
      </p:pic>
      <p:pic>
        <p:nvPicPr>
          <p:cNvPr id="3075" name="Picture 3" descr="C:\Documents and Settings\User\Рабочий стол\семинар\Фото Для Графской\IMG_1241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14554"/>
            <a:ext cx="4038600" cy="3028950"/>
          </a:xfrm>
          <a:prstGeom prst="rect">
            <a:avLst/>
          </a:prstGeom>
          <a:noFill/>
        </p:spPr>
      </p:pic>
      <p:pic>
        <p:nvPicPr>
          <p:cNvPr id="6" name="Picture 7" descr="Эмблем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42852"/>
            <a:ext cx="71438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501122" cy="143985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 smtClean="0">
                <a:solidFill>
                  <a:srgbClr val="C00000"/>
                </a:solidFill>
              </a:rPr>
              <a:t>Мастер-класс :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                        «Дом – где живет счастье»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600201"/>
            <a:ext cx="4429156" cy="21859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психолог,  </a:t>
            </a:r>
          </a:p>
          <a:p>
            <a:pPr algn="ctr">
              <a:buNone/>
            </a:pP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</a:rPr>
              <a:t>Веселкова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Наталья Викторовна</a:t>
            </a:r>
            <a:endParaRPr lang="ru-RU" sz="2400" dirty="0"/>
          </a:p>
        </p:txBody>
      </p:sp>
      <p:pic>
        <p:nvPicPr>
          <p:cNvPr id="4098" name="Picture 2" descr="C:\Documents and Settings\User\Рабочий стол\семинар\Фото Для Графской\IMG_122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8116" y="3938588"/>
            <a:ext cx="2916767" cy="2187575"/>
          </a:xfrm>
          <a:prstGeom prst="rect">
            <a:avLst/>
          </a:prstGeom>
          <a:noFill/>
        </p:spPr>
      </p:pic>
      <p:pic>
        <p:nvPicPr>
          <p:cNvPr id="4099" name="Picture 3" descr="C:\Documents and Settings\User\Рабочий стол\семинар\Фото Для Графской\IMG_1124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571744"/>
            <a:ext cx="4191029" cy="3143272"/>
          </a:xfrm>
          <a:prstGeom prst="rect">
            <a:avLst/>
          </a:prstGeom>
          <a:noFill/>
        </p:spPr>
      </p:pic>
      <p:pic>
        <p:nvPicPr>
          <p:cNvPr id="6" name="Picture 7" descr="Эмблем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4" y="142852"/>
            <a:ext cx="857232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Опыт работы школы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:\ФОТО - Август - Октябрь - 2014\Августовская, 2014\DSC_003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897" y="1919872"/>
            <a:ext cx="3929090" cy="2946817"/>
          </a:xfrm>
          <a:prstGeom prst="rect">
            <a:avLst/>
          </a:prstGeom>
          <a:noFill/>
        </p:spPr>
      </p:pic>
      <p:pic>
        <p:nvPicPr>
          <p:cNvPr id="5123" name="Picture 3" descr="G:\ФОТО - Август - Октябрь - 2014\Августовская, 2014\DSC_0043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428736"/>
            <a:ext cx="5395922" cy="4046942"/>
          </a:xfrm>
          <a:prstGeom prst="rect">
            <a:avLst/>
          </a:prstGeom>
          <a:noFill/>
        </p:spPr>
      </p:pic>
      <p:pic>
        <p:nvPicPr>
          <p:cNvPr id="8" name="Picture 7" descr="Эмблем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14290"/>
            <a:ext cx="1004846" cy="100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858312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</a:rPr>
              <a:t>Семинар 25 февраля 2014 г.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Изучение опыта работы </a:t>
            </a:r>
            <a:r>
              <a:rPr lang="ru-RU" sz="2700" b="1" dirty="0" err="1" smtClean="0">
                <a:solidFill>
                  <a:schemeClr val="accent3">
                    <a:lumMod val="50000"/>
                  </a:schemeClr>
                </a:solidFill>
              </a:rPr>
              <a:t>Полазненских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 педагогов.</a:t>
            </a:r>
            <a:b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</a:rPr>
              <a:t>Мастер-классы: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 descr="C:\Documents and Settings\User\Рабочий стол\семинар\Фото Для Графской\IMG_117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8116" y="3938588"/>
            <a:ext cx="2916767" cy="2187575"/>
          </a:xfrm>
          <a:prstGeom prst="rect">
            <a:avLst/>
          </a:prstGeom>
          <a:noFill/>
        </p:spPr>
      </p:pic>
      <p:pic>
        <p:nvPicPr>
          <p:cNvPr id="3074" name="Picture 2" descr="G:\отчет фото\DSC_024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b="6536"/>
          <a:stretch>
            <a:fillRect/>
          </a:stretch>
        </p:blipFill>
        <p:spPr bwMode="auto">
          <a:xfrm>
            <a:off x="1019174" y="1600200"/>
            <a:ext cx="2914651" cy="2043114"/>
          </a:xfrm>
          <a:prstGeom prst="rect">
            <a:avLst/>
          </a:prstGeom>
          <a:noFill/>
        </p:spPr>
      </p:pic>
      <p:pic>
        <p:nvPicPr>
          <p:cNvPr id="3075" name="Picture 3" descr="G:\отчет фото\DSC_0239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285860"/>
            <a:ext cx="3429024" cy="2571768"/>
          </a:xfrm>
          <a:prstGeom prst="rect">
            <a:avLst/>
          </a:prstGeom>
          <a:noFill/>
        </p:spPr>
      </p:pic>
      <p:pic>
        <p:nvPicPr>
          <p:cNvPr id="3076" name="Picture 4" descr="G:\отчет фото\DSC_02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000504"/>
            <a:ext cx="3333773" cy="2500330"/>
          </a:xfrm>
          <a:prstGeom prst="rect">
            <a:avLst/>
          </a:prstGeom>
          <a:noFill/>
        </p:spPr>
      </p:pic>
      <p:pic>
        <p:nvPicPr>
          <p:cNvPr id="9" name="Picture 7" descr="Эмблем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138138"/>
            <a:ext cx="852462" cy="8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Представление опыта работы по родительскому образованию на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XXIII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Международных Рождественских образовательных чтениях.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Объект 4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t="25624" r="7018"/>
          <a:stretch>
            <a:fillRect/>
          </a:stretch>
        </p:blipFill>
        <p:spPr>
          <a:xfrm>
            <a:off x="714348" y="4714884"/>
            <a:ext cx="3786214" cy="1937642"/>
          </a:xfrm>
        </p:spPr>
      </p:pic>
      <p:pic>
        <p:nvPicPr>
          <p:cNvPr id="8" name="Picture 4" descr="2P20150121-VSN_0651-120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4214842" cy="268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2P20150121-VSN_0826-1200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print"/>
          <a:srcRect t="20081"/>
          <a:stretch>
            <a:fillRect/>
          </a:stretch>
        </p:blipFill>
        <p:spPr bwMode="auto">
          <a:xfrm>
            <a:off x="4929190" y="4714884"/>
            <a:ext cx="3657600" cy="199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20150121-VSN_0036-об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500174"/>
            <a:ext cx="3738282" cy="264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Эмблем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21429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191</Words>
  <PresentationFormat>Экран (4:3)</PresentationFormat>
  <Paragraphs>43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Муниципальный семинар «Метапредметная деятельность как условие реализации стандартов нового поколения»  4 декабря 2014 г. </vt:lpstr>
      <vt:lpstr>Представление опыта работы по родительскому образованию взрослых и детей.  Мастер- классы:</vt:lpstr>
      <vt:lpstr>«Декупаж декоративной тарелки»</vt:lpstr>
      <vt:lpstr>       «Оберег» (изготовление куклы) </vt:lpstr>
      <vt:lpstr>Мастер-класс :                         «Дом – где живет счастье»</vt:lpstr>
      <vt:lpstr>Опыт работы школы</vt:lpstr>
      <vt:lpstr> Семинар 25 февраля 2014 г.  Изучение опыта работы Полазненских педагогов. Мастер-классы: </vt:lpstr>
      <vt:lpstr>Представление опыта работы по родительскому образованию на XXIII Международных Рождественских образовательных чтениях.</vt:lpstr>
      <vt:lpstr>Еженедельно работают:   «Родительские университеты» -  руководитель Тотьмянина Екатерина Анатольевна.</vt:lpstr>
      <vt:lpstr> Еженедельно работают:   «Школа любящих родителей» -  руководитель    Веселкова  Наталья Викторовна </vt:lpstr>
      <vt:lpstr>Акция :  «Книги, которые делают нас лучше»;  «Родительская премия»,  «Любимая книга на семейной полке». </vt:lpstr>
      <vt:lpstr>   Конкурс :  «Вдумчивый читатель» - 25 человек;  Муниципальный конкурс -9 человек,      III место –  Варган Миша  6а класс.  </vt:lpstr>
      <vt:lpstr>Консультация для родителей: </vt:lpstr>
      <vt:lpstr>Конкурсы : </vt:lpstr>
      <vt:lpstr>Представление опыта работы на    межтерриториальном фестивале Уроков доброты                   (Лысьвенский район, Кормовишерская школа)</vt:lpstr>
      <vt:lpstr>Мероприятия: * Масленица в школе и «Хохловке». *Мероприятии к Дню Матери *Акция «Письма благодарения»  *Новогодние мероприятия *Год литературы *Семейные стенгазеты *Феофановские чтения *Раблота отряда «Волонтеры» *Школьные портфолио   *Женская консультация   </vt:lpstr>
      <vt:lpstr>Информационное пространство школы: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сош3</cp:lastModifiedBy>
  <cp:revision>22</cp:revision>
  <dcterms:modified xsi:type="dcterms:W3CDTF">2015-02-27T11:22:40Z</dcterms:modified>
</cp:coreProperties>
</file>