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69" r:id="rId4"/>
    <p:sldId id="260" r:id="rId5"/>
    <p:sldId id="259" r:id="rId6"/>
    <p:sldId id="262" r:id="rId7"/>
    <p:sldId id="261" r:id="rId8"/>
    <p:sldId id="263" r:id="rId9"/>
    <p:sldId id="265" r:id="rId10"/>
    <p:sldId id="276" r:id="rId11"/>
    <p:sldId id="270" r:id="rId12"/>
    <p:sldId id="266" r:id="rId13"/>
    <p:sldId id="268" r:id="rId14"/>
    <p:sldId id="274" r:id="rId15"/>
    <p:sldId id="272" r:id="rId16"/>
    <p:sldId id="275"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903"/>
    <a:srgbClr val="723F0C"/>
    <a:srgbClr val="482304"/>
    <a:srgbClr val="13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77" autoAdjust="0"/>
  </p:normalViewPr>
  <p:slideViewPr>
    <p:cSldViewPr>
      <p:cViewPr varScale="1">
        <p:scale>
          <a:sx n="69" d="100"/>
          <a:sy n="69"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5FBBB-B317-4C81-93E5-31CA9FF39009}" type="datetimeFigureOut">
              <a:rPr lang="ru-RU" smtClean="0"/>
              <a:t>23.04.2020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1C8A-652F-41CE-82C7-B27877C8DC66}" type="slidenum">
              <a:rPr lang="ru-RU" smtClean="0"/>
              <a:t>‹#›</a:t>
            </a:fld>
            <a:endParaRPr lang="ru-RU"/>
          </a:p>
        </p:txBody>
      </p:sp>
    </p:spTree>
    <p:extLst>
      <p:ext uri="{BB962C8B-B14F-4D97-AF65-F5344CB8AC3E}">
        <p14:creationId xmlns:p14="http://schemas.microsoft.com/office/powerpoint/2010/main" val="276424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093709-2C6B-4423-A6E2-3B08BBF7BDBC}"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385383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93709-2C6B-4423-A6E2-3B08BBF7BDBC}"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170253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93709-2C6B-4423-A6E2-3B08BBF7BDBC}"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386005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93709-2C6B-4423-A6E2-3B08BBF7BDBC}"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277851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093709-2C6B-4423-A6E2-3B08BBF7BDBC}" type="datetimeFigureOut">
              <a:rPr lang="ru-RU" smtClean="0"/>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111565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093709-2C6B-4423-A6E2-3B08BBF7BDBC}"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99058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093709-2C6B-4423-A6E2-3B08BBF7BDBC}" type="datetimeFigureOut">
              <a:rPr lang="ru-RU" smtClean="0"/>
              <a:t>23.04.2020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133800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093709-2C6B-4423-A6E2-3B08BBF7BDBC}" type="datetimeFigureOut">
              <a:rPr lang="ru-RU" smtClean="0"/>
              <a:t>23.04.2020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259506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093709-2C6B-4423-A6E2-3B08BBF7BDBC}" type="datetimeFigureOut">
              <a:rPr lang="ru-RU" smtClean="0"/>
              <a:t>23.04.2020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296164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93709-2C6B-4423-A6E2-3B08BBF7BDBC}"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168423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93709-2C6B-4423-A6E2-3B08BBF7BDBC}" type="datetimeFigureOut">
              <a:rPr lang="ru-RU" smtClean="0"/>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1856A2-935C-40EF-B468-A0C6C0B955C4}" type="slidenum">
              <a:rPr lang="ru-RU" smtClean="0"/>
              <a:t>‹#›</a:t>
            </a:fld>
            <a:endParaRPr lang="ru-RU"/>
          </a:p>
        </p:txBody>
      </p:sp>
    </p:spTree>
    <p:extLst>
      <p:ext uri="{BB962C8B-B14F-4D97-AF65-F5344CB8AC3E}">
        <p14:creationId xmlns:p14="http://schemas.microsoft.com/office/powerpoint/2010/main" val="268853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93709-2C6B-4423-A6E2-3B08BBF7BDBC}" type="datetimeFigureOut">
              <a:rPr lang="ru-RU" smtClean="0"/>
              <a:t>23.04.2020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856A2-935C-40EF-B468-A0C6C0B955C4}" type="slidenum">
              <a:rPr lang="ru-RU" smtClean="0"/>
              <a:t>‹#›</a:t>
            </a:fld>
            <a:endParaRPr lang="ru-RU"/>
          </a:p>
        </p:txBody>
      </p:sp>
    </p:spTree>
    <p:extLst>
      <p:ext uri="{BB962C8B-B14F-4D97-AF65-F5344CB8AC3E}">
        <p14:creationId xmlns:p14="http://schemas.microsoft.com/office/powerpoint/2010/main" val="240889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1045;&#1089;&#1077;&#1085;&#1080;&#1085;_&#1057;&#1077;&#1088;&#1075;&#1077;&#1081;_&#1040;&#1083;&#1077;&#1082;&#1089;&#1072;&#1085;&#1076;&#1088;&#1086;&#1074;&#1080;&#1095;"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litra.ru/composition/get/coid/00041401184864037601/woid/00046701184773069176/" TargetMode="External"/><Relationship Id="rId4" Type="http://schemas.openxmlformats.org/officeDocument/2006/relationships/hyperlink" Target="http://to-name.ru/biography/sergej-esenin.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872" y="1916832"/>
            <a:ext cx="6840760" cy="2088232"/>
          </a:xfrm>
          <a:effectLst>
            <a:outerShdw blurRad="63500" sx="102000" sy="102000" algn="ctr" rotWithShape="0">
              <a:prstClr val="black">
                <a:alpha val="40000"/>
              </a:prstClr>
            </a:outerShdw>
          </a:effectLst>
          <a:scene3d>
            <a:camera prst="isometricRightUp"/>
            <a:lightRig rig="threePt" dir="t"/>
          </a:scene3d>
        </p:spPr>
        <p:txBody>
          <a:bodyPr>
            <a:noAutofit/>
          </a:bodyPr>
          <a:lstStyle/>
          <a:p>
            <a:r>
              <a:rPr lang="ru-RU" sz="6600" b="1" dirty="0" smtClean="0">
                <a:solidFill>
                  <a:srgbClr val="331903"/>
                </a:solidFill>
                <a:latin typeface="Garamond" panose="02020404030301010803" pitchFamily="18" charset="0"/>
              </a:rPr>
              <a:t>Сергей Александрович Есенин</a:t>
            </a:r>
            <a:endParaRPr lang="ru-RU" sz="6600" b="1" dirty="0">
              <a:solidFill>
                <a:srgbClr val="331903"/>
              </a:solidFill>
              <a:latin typeface="Garamond" panose="02020404030301010803" pitchFamily="18" charset="0"/>
            </a:endParaRPr>
          </a:p>
        </p:txBody>
      </p:sp>
      <p:sp>
        <p:nvSpPr>
          <p:cNvPr id="3" name="Подзаголовок 2"/>
          <p:cNvSpPr>
            <a:spLocks noGrp="1"/>
          </p:cNvSpPr>
          <p:nvPr>
            <p:ph type="subTitle" idx="1"/>
          </p:nvPr>
        </p:nvSpPr>
        <p:spPr>
          <a:xfrm>
            <a:off x="0" y="4365104"/>
            <a:ext cx="4144276" cy="2304256"/>
          </a:xfrm>
        </p:spPr>
        <p:txBody>
          <a:bodyPr>
            <a:normAutofit/>
          </a:bodyPr>
          <a:lstStyle/>
          <a:p>
            <a:endParaRPr lang="ru-RU" sz="2000" b="1" dirty="0">
              <a:solidFill>
                <a:srgbClr val="331903"/>
              </a:solidFill>
              <a:latin typeface="Garamond" panose="02020404030301010803" pitchFamily="18" charset="0"/>
            </a:endParaRPr>
          </a:p>
        </p:txBody>
      </p:sp>
    </p:spTree>
    <p:extLst>
      <p:ext uri="{BB962C8B-B14F-4D97-AF65-F5344CB8AC3E}">
        <p14:creationId xmlns:p14="http://schemas.microsoft.com/office/powerpoint/2010/main" val="2624617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5733256"/>
            <a:ext cx="5122912" cy="1354162"/>
          </a:xfrm>
        </p:spPr>
        <p:txBody>
          <a:bodyPr/>
          <a:lstStyle/>
          <a:p>
            <a:endParaRPr lang="ru-RU" dirty="0"/>
          </a:p>
        </p:txBody>
      </p:sp>
      <p:sp>
        <p:nvSpPr>
          <p:cNvPr id="3" name="Объект 2"/>
          <p:cNvSpPr>
            <a:spLocks noGrp="1"/>
          </p:cNvSpPr>
          <p:nvPr>
            <p:ph idx="1"/>
          </p:nvPr>
        </p:nvSpPr>
        <p:spPr>
          <a:xfrm>
            <a:off x="179512" y="260648"/>
            <a:ext cx="8445624" cy="596612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70000" lnSpcReduction="20000"/>
          </a:bodyPr>
          <a:lstStyle/>
          <a:p>
            <a:endParaRPr lang="ru-RU" dirty="0">
              <a:latin typeface="Garamond" panose="02020404030301010803" pitchFamily="18" charset="0"/>
            </a:endParaRPr>
          </a:p>
          <a:p>
            <a:r>
              <a:rPr lang="ru-RU" b="1" dirty="0">
                <a:solidFill>
                  <a:srgbClr val="331903"/>
                </a:solidFill>
                <a:latin typeface="Garamond" panose="02020404030301010803" pitchFamily="18" charset="0"/>
              </a:rPr>
              <a:t>Природа у Сергея Есенина многоцветная, красочная. Любимые же цвета поэта - синий и голубой. Эти цветовые тона усиливают ощущение необъятности голубых просторов России («синь, упавшая в реку», «только синь сосет глаза», «на небесном синем блюде</a:t>
            </a:r>
            <a:r>
              <a:rPr lang="ru-RU" b="1" dirty="0" smtClean="0">
                <a:solidFill>
                  <a:srgbClr val="331903"/>
                </a:solidFill>
                <a:latin typeface="Garamond" panose="02020404030301010803" pitchFamily="18" charset="0"/>
              </a:rPr>
              <a:t>»).</a:t>
            </a:r>
          </a:p>
          <a:p>
            <a:r>
              <a:rPr lang="ru-RU" b="1" dirty="0" smtClean="0">
                <a:solidFill>
                  <a:srgbClr val="331903"/>
                </a:solidFill>
                <a:latin typeface="Garamond" panose="02020404030301010803" pitchFamily="18" charset="0"/>
              </a:rPr>
              <a:t>И </a:t>
            </a:r>
            <a:r>
              <a:rPr lang="ru-RU" b="1" dirty="0">
                <a:solidFill>
                  <a:srgbClr val="331903"/>
                </a:solidFill>
                <a:latin typeface="Garamond" panose="02020404030301010803" pitchFamily="18" charset="0"/>
              </a:rPr>
              <a:t>всегда описание природы у Сергея Есенина соотносятся с выражением настроений поэта. Как ни тесно связанно его имя с представлением о поэтических картинах русской природы, его лирика не является пейзажной в соответственном смысле слова. Клен, черемуха, осень в стихах поэта - не просто приметы родной русской природы, это цепочка метафор, с помощью которых поэт рассказывает о себе, о своих настроениях, о своей судьбе. Поэзия Сергея Есенина и нас учит видеть, чувствовать, размышлять, то есть жить.</a:t>
            </a:r>
          </a:p>
          <a:p>
            <a:r>
              <a:rPr lang="ru-RU" b="1" dirty="0" smtClean="0">
                <a:solidFill>
                  <a:srgbClr val="331903"/>
                </a:solidFill>
                <a:latin typeface="Garamond" panose="02020404030301010803" pitchFamily="18" charset="0"/>
              </a:rPr>
              <a:t>Влюбчивый</a:t>
            </a:r>
            <a:r>
              <a:rPr lang="ru-RU" b="1" dirty="0">
                <a:solidFill>
                  <a:srgbClr val="331903"/>
                </a:solidFill>
                <a:latin typeface="Garamond" panose="02020404030301010803" pitchFamily="18" charset="0"/>
              </a:rPr>
              <a:t>, имевший успех у женщин, сам Есенин не воспринимал свои увлечения как серьезные чувства, и даже любовная лирика пронизана одной большой любовью, любовью к Родине.</a:t>
            </a:r>
          </a:p>
        </p:txBody>
      </p:sp>
    </p:spTree>
    <p:extLst>
      <p:ext uri="{BB962C8B-B14F-4D97-AF65-F5344CB8AC3E}">
        <p14:creationId xmlns:p14="http://schemas.microsoft.com/office/powerpoint/2010/main" val="36015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b="1" dirty="0" smtClean="0">
                <a:solidFill>
                  <a:srgbClr val="331903"/>
                </a:solidFill>
                <a:latin typeface="Garamond" panose="02020404030301010803" pitchFamily="18" charset="0"/>
              </a:rPr>
              <a:t>Его сборники</a:t>
            </a:r>
            <a:endParaRPr lang="ru-RU" b="1" dirty="0">
              <a:solidFill>
                <a:srgbClr val="331903"/>
              </a:solidFill>
              <a:latin typeface="Garamond" panose="02020404030301010803" pitchFamily="18" charset="0"/>
            </a:endParaRPr>
          </a:p>
        </p:txBody>
      </p:sp>
      <p:sp>
        <p:nvSpPr>
          <p:cNvPr id="4" name="Объект 3"/>
          <p:cNvSpPr>
            <a:spLocks noGrp="1"/>
          </p:cNvSpPr>
          <p:nvPr>
            <p:ph sz="half" idx="2"/>
          </p:nvPr>
        </p:nvSpPr>
        <p:spPr>
          <a:xfrm>
            <a:off x="0" y="1052736"/>
            <a:ext cx="6372200" cy="6264696"/>
          </a:xfrm>
        </p:spPr>
        <p:txBody>
          <a:bodyPr>
            <a:noAutofit/>
          </a:bodyPr>
          <a:lstStyle/>
          <a:p>
            <a:r>
              <a:rPr lang="ru-RU" sz="1800" b="1" dirty="0" smtClean="0">
                <a:solidFill>
                  <a:srgbClr val="331903"/>
                </a:solidFill>
                <a:latin typeface="Garamond" panose="02020404030301010803" pitchFamily="18" charset="0"/>
              </a:rPr>
              <a:t>В начале 1916 года выходит первая книга «Радуница», в которую входят стихи, написанные Есениным в 1910-1915 годах.</a:t>
            </a:r>
          </a:p>
          <a:p>
            <a:r>
              <a:rPr lang="ru-RU" sz="1800" b="1" dirty="0" smtClean="0">
                <a:solidFill>
                  <a:srgbClr val="331903"/>
                </a:solidFill>
                <a:latin typeface="Garamond" panose="02020404030301010803" pitchFamily="18" charset="0"/>
              </a:rPr>
              <a:t>Весной 1918 года Есенин переехал из Петрограда в Москву, где выходит сборник «</a:t>
            </a:r>
            <a:r>
              <a:rPr lang="ru-RU" sz="1800" b="1" dirty="0" err="1" smtClean="0">
                <a:solidFill>
                  <a:srgbClr val="331903"/>
                </a:solidFill>
                <a:latin typeface="Garamond" panose="02020404030301010803" pitchFamily="18" charset="0"/>
              </a:rPr>
              <a:t>Голубень</a:t>
            </a:r>
            <a:r>
              <a:rPr lang="ru-RU" sz="1800" b="1" dirty="0" smtClean="0">
                <a:solidFill>
                  <a:srgbClr val="331903"/>
                </a:solidFill>
                <a:latin typeface="Garamond" panose="02020404030301010803" pitchFamily="18" charset="0"/>
              </a:rPr>
              <a:t>», вобравший в себя стихи 1916-1917 годов. Затем поэт выпускает сборники стихотворений «Преображение» (1918), «Сельский часослов» (1918).</a:t>
            </a:r>
          </a:p>
          <a:p>
            <a:r>
              <a:rPr lang="ru-RU" sz="1800" b="1" dirty="0" smtClean="0">
                <a:solidFill>
                  <a:srgbClr val="331903"/>
                </a:solidFill>
                <a:latin typeface="Garamond" panose="02020404030301010803" pitchFamily="18" charset="0"/>
              </a:rPr>
              <a:t> В 1919 вышла книга «Ключи Марии», в которой Есенин сформулировал свой взгляд на искусство, его суть и цели. </a:t>
            </a:r>
          </a:p>
          <a:p>
            <a:r>
              <a:rPr lang="ru-RU" sz="1800" b="1" dirty="0" smtClean="0">
                <a:solidFill>
                  <a:srgbClr val="331903"/>
                </a:solidFill>
                <a:latin typeface="Garamond" panose="02020404030301010803" pitchFamily="18" charset="0"/>
              </a:rPr>
              <a:t>В 1924 году был издан сборник «Москва кабацкая». В лирике ощущается глубокое осмысление себя и Вселенной. «Русь Советская» (1925), «Страна Советская» (1925), «Персидские мотивы» (1925). В ноябре 1925 года поэт закончил автобиографическую, исповедальную поэму «Черный человек», которая оказалась последней в ряду написанных им поэм.</a:t>
            </a:r>
            <a:endParaRPr lang="ru-RU" sz="1800" b="1" dirty="0">
              <a:solidFill>
                <a:srgbClr val="331903"/>
              </a:solidFill>
              <a:latin typeface="Garamond" panose="02020404030301010803" pitchFamily="18" charset="0"/>
            </a:endParaRPr>
          </a:p>
        </p:txBody>
      </p:sp>
      <p:pic>
        <p:nvPicPr>
          <p:cNvPr id="7" name="Объект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72200" y="1628800"/>
            <a:ext cx="2540390" cy="3599744"/>
          </a:xfrm>
        </p:spPr>
      </p:pic>
    </p:spTree>
    <p:extLst>
      <p:ext uri="{BB962C8B-B14F-4D97-AF65-F5344CB8AC3E}">
        <p14:creationId xmlns:p14="http://schemas.microsoft.com/office/powerpoint/2010/main" val="168453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07" y="28636"/>
            <a:ext cx="8229600" cy="1143000"/>
          </a:xfrm>
        </p:spPr>
        <p:txBody>
          <a:bodyPr/>
          <a:lstStyle/>
          <a:p>
            <a:r>
              <a:rPr lang="ru-RU" b="1" dirty="0" smtClean="0">
                <a:solidFill>
                  <a:srgbClr val="331903"/>
                </a:solidFill>
                <a:latin typeface="Garamond" panose="02020404030301010803" pitchFamily="18" charset="0"/>
              </a:rPr>
              <a:t>Женщины поэта</a:t>
            </a:r>
            <a:endParaRPr lang="ru-RU" b="1" dirty="0">
              <a:solidFill>
                <a:srgbClr val="331903"/>
              </a:solidFill>
              <a:latin typeface="Garamond" panose="02020404030301010803" pitchFamily="18" charset="0"/>
            </a:endParaRPr>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1" y="1268761"/>
            <a:ext cx="2592288" cy="319247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Объект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987825" y="1270233"/>
            <a:ext cx="2952328" cy="260434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p:cNvSpPr txBox="1"/>
          <p:nvPr/>
        </p:nvSpPr>
        <p:spPr>
          <a:xfrm>
            <a:off x="0" y="4708730"/>
            <a:ext cx="3168352"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b="1" dirty="0" smtClean="0">
                <a:solidFill>
                  <a:schemeClr val="bg1"/>
                </a:solidFill>
                <a:latin typeface="Garamond" panose="02020404030301010803" pitchFamily="18" charset="0"/>
              </a:rPr>
              <a:t>Анна Романовна </a:t>
            </a:r>
            <a:r>
              <a:rPr lang="ru-RU" b="1" dirty="0" err="1" smtClean="0">
                <a:solidFill>
                  <a:schemeClr val="bg1"/>
                </a:solidFill>
                <a:latin typeface="Garamond" panose="02020404030301010803" pitchFamily="18" charset="0"/>
              </a:rPr>
              <a:t>Изряднова</a:t>
            </a:r>
            <a:endParaRPr lang="ru-RU" b="1" dirty="0" smtClean="0">
              <a:solidFill>
                <a:schemeClr val="bg1"/>
              </a:solidFill>
              <a:latin typeface="Garamond" panose="02020404030301010803" pitchFamily="18" charset="0"/>
            </a:endParaRPr>
          </a:p>
          <a:p>
            <a:r>
              <a:rPr lang="ru-RU" b="1" dirty="0" smtClean="0">
                <a:solidFill>
                  <a:schemeClr val="bg1"/>
                </a:solidFill>
                <a:latin typeface="Garamond" panose="02020404030301010803" pitchFamily="18" charset="0"/>
              </a:rPr>
              <a:t>Дети: Юрий Сергеевич</a:t>
            </a:r>
            <a:endParaRPr lang="ru-RU" b="1" dirty="0">
              <a:solidFill>
                <a:schemeClr val="bg1"/>
              </a:solidFill>
              <a:latin typeface="Garamond" panose="02020404030301010803" pitchFamily="18" charset="0"/>
            </a:endParaRPr>
          </a:p>
        </p:txBody>
      </p:sp>
      <p:sp>
        <p:nvSpPr>
          <p:cNvPr id="8" name="TextBox 7"/>
          <p:cNvSpPr txBox="1"/>
          <p:nvPr/>
        </p:nvSpPr>
        <p:spPr>
          <a:xfrm>
            <a:off x="2843808" y="4077072"/>
            <a:ext cx="3526598"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b="1" dirty="0" smtClean="0">
                <a:solidFill>
                  <a:schemeClr val="bg1"/>
                </a:solidFill>
                <a:latin typeface="Garamond" panose="02020404030301010803" pitchFamily="18" charset="0"/>
              </a:rPr>
              <a:t>Зинаида Николаевна </a:t>
            </a:r>
            <a:r>
              <a:rPr lang="ru-RU" b="1" dirty="0" err="1" smtClean="0">
                <a:solidFill>
                  <a:schemeClr val="bg1"/>
                </a:solidFill>
                <a:latin typeface="Garamond" panose="02020404030301010803" pitchFamily="18" charset="0"/>
              </a:rPr>
              <a:t>Райх</a:t>
            </a:r>
            <a:endParaRPr lang="ru-RU" b="1" dirty="0" smtClean="0">
              <a:solidFill>
                <a:schemeClr val="bg1"/>
              </a:solidFill>
              <a:latin typeface="Garamond" panose="02020404030301010803" pitchFamily="18" charset="0"/>
            </a:endParaRPr>
          </a:p>
          <a:p>
            <a:r>
              <a:rPr lang="ru-RU" b="1" dirty="0" smtClean="0">
                <a:solidFill>
                  <a:schemeClr val="bg1"/>
                </a:solidFill>
                <a:latin typeface="Garamond" panose="02020404030301010803" pitchFamily="18" charset="0"/>
              </a:rPr>
              <a:t>Дети: Константин Сергеевич </a:t>
            </a:r>
          </a:p>
          <a:p>
            <a:r>
              <a:rPr lang="ru-RU" b="1" dirty="0" smtClean="0">
                <a:solidFill>
                  <a:schemeClr val="bg1"/>
                </a:solidFill>
                <a:latin typeface="Garamond" panose="02020404030301010803" pitchFamily="18" charset="0"/>
              </a:rPr>
              <a:t>            Татьяна Сергеевна</a:t>
            </a:r>
            <a:endParaRPr lang="ru-RU" b="1" dirty="0">
              <a:solidFill>
                <a:schemeClr val="bg1"/>
              </a:solidFill>
              <a:latin typeface="Garamond" panose="02020404030301010803" pitchFamily="18"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1649" y="1294350"/>
            <a:ext cx="2912839" cy="23192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051649" y="3568900"/>
            <a:ext cx="3092351" cy="147732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endParaRPr lang="ru-RU" b="1" dirty="0" smtClean="0">
              <a:solidFill>
                <a:schemeClr val="bg1"/>
              </a:solidFill>
              <a:latin typeface="Garamond" panose="02020404030301010803" pitchFamily="18" charset="0"/>
            </a:endParaRPr>
          </a:p>
          <a:p>
            <a:r>
              <a:rPr lang="vi-VN" b="1" dirty="0" smtClean="0">
                <a:solidFill>
                  <a:schemeClr val="bg1"/>
                </a:solidFill>
                <a:latin typeface="Garamond" panose="02020404030301010803" pitchFamily="18" charset="0"/>
              </a:rPr>
              <a:t>Над</a:t>
            </a:r>
            <a:r>
              <a:rPr lang="ru-RU" b="1" dirty="0" err="1" smtClean="0">
                <a:solidFill>
                  <a:schemeClr val="bg1"/>
                </a:solidFill>
                <a:latin typeface="Garamond" panose="02020404030301010803" pitchFamily="18" charset="0"/>
              </a:rPr>
              <a:t>ежда</a:t>
            </a:r>
            <a:r>
              <a:rPr lang="ru-RU" b="1" dirty="0" smtClean="0">
                <a:solidFill>
                  <a:schemeClr val="bg1"/>
                </a:solidFill>
                <a:latin typeface="Garamond" panose="02020404030301010803" pitchFamily="18" charset="0"/>
              </a:rPr>
              <a:t> </a:t>
            </a:r>
            <a:r>
              <a:rPr lang="vi-VN" b="1" dirty="0" smtClean="0">
                <a:solidFill>
                  <a:schemeClr val="bg1"/>
                </a:solidFill>
                <a:latin typeface="Garamond" panose="02020404030301010803" pitchFamily="18" charset="0"/>
              </a:rPr>
              <a:t>Давыдовна Вольпин </a:t>
            </a:r>
            <a:endParaRPr lang="ru-RU" b="1" dirty="0" smtClean="0">
              <a:solidFill>
                <a:schemeClr val="bg1"/>
              </a:solidFill>
              <a:latin typeface="Garamond" panose="02020404030301010803" pitchFamily="18" charset="0"/>
            </a:endParaRPr>
          </a:p>
          <a:p>
            <a:r>
              <a:rPr lang="ru-RU" b="1" dirty="0" smtClean="0">
                <a:solidFill>
                  <a:schemeClr val="bg1"/>
                </a:solidFill>
                <a:latin typeface="Garamond" panose="02020404030301010803" pitchFamily="18" charset="0"/>
              </a:rPr>
              <a:t>Дети: Александр Сергеевич Есенин-</a:t>
            </a:r>
            <a:r>
              <a:rPr lang="ru-RU" b="1" dirty="0" err="1" smtClean="0">
                <a:solidFill>
                  <a:schemeClr val="bg1"/>
                </a:solidFill>
                <a:latin typeface="Garamond" panose="02020404030301010803" pitchFamily="18" charset="0"/>
              </a:rPr>
              <a:t>Вольпин</a:t>
            </a:r>
            <a:endParaRPr lang="ru-RU"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97214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 name="Объект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568" y="908720"/>
            <a:ext cx="3528392" cy="45508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TextBox 7"/>
          <p:cNvSpPr txBox="1"/>
          <p:nvPr/>
        </p:nvSpPr>
        <p:spPr>
          <a:xfrm>
            <a:off x="611560" y="5628993"/>
            <a:ext cx="3816424"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2000" b="1" dirty="0" smtClean="0">
                <a:solidFill>
                  <a:schemeClr val="bg1"/>
                </a:solidFill>
                <a:latin typeface="Garamond" panose="02020404030301010803" pitchFamily="18" charset="0"/>
              </a:rPr>
              <a:t>Галина Артуровна </a:t>
            </a:r>
            <a:r>
              <a:rPr lang="ru-RU" sz="2000" b="1" dirty="0" err="1" smtClean="0">
                <a:solidFill>
                  <a:schemeClr val="bg1"/>
                </a:solidFill>
                <a:latin typeface="Garamond" panose="02020404030301010803" pitchFamily="18" charset="0"/>
              </a:rPr>
              <a:t>Бениславская</a:t>
            </a:r>
            <a:endParaRPr lang="ru-RU" sz="2000" b="1" dirty="0">
              <a:solidFill>
                <a:schemeClr val="bg1"/>
              </a:solidFill>
              <a:latin typeface="Garamond" panose="02020404030301010803" pitchFamily="18" charset="0"/>
            </a:endParaRPr>
          </a:p>
        </p:txBody>
      </p:sp>
      <p:pic>
        <p:nvPicPr>
          <p:cNvPr id="13" name="Объект 1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12863" y="908720"/>
            <a:ext cx="3375561" cy="444889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TextBox 13"/>
          <p:cNvSpPr txBox="1"/>
          <p:nvPr/>
        </p:nvSpPr>
        <p:spPr>
          <a:xfrm>
            <a:off x="5652120" y="5615080"/>
            <a:ext cx="2376264"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2000" b="1" dirty="0" smtClean="0">
                <a:solidFill>
                  <a:schemeClr val="bg1"/>
                </a:solidFill>
                <a:latin typeface="Garamond" panose="02020404030301010803" pitchFamily="18" charset="0"/>
              </a:rPr>
              <a:t>Айседора </a:t>
            </a:r>
            <a:r>
              <a:rPr lang="ru-RU" sz="2000" b="1" dirty="0">
                <a:solidFill>
                  <a:schemeClr val="bg1"/>
                </a:solidFill>
                <a:latin typeface="Garamond" panose="02020404030301010803" pitchFamily="18" charset="0"/>
              </a:rPr>
              <a:t>Д</a:t>
            </a:r>
            <a:r>
              <a:rPr lang="ru-RU" sz="2000" b="1" dirty="0" smtClean="0">
                <a:solidFill>
                  <a:schemeClr val="bg1"/>
                </a:solidFill>
                <a:latin typeface="Garamond" panose="02020404030301010803" pitchFamily="18" charset="0"/>
              </a:rPr>
              <a:t>ункан</a:t>
            </a:r>
            <a:endParaRPr lang="ru-RU" sz="2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180088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7" y="851986"/>
            <a:ext cx="3308920" cy="487073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p:cNvSpPr txBox="1"/>
          <p:nvPr/>
        </p:nvSpPr>
        <p:spPr>
          <a:xfrm>
            <a:off x="5364088" y="5877272"/>
            <a:ext cx="3024336"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2000" b="1" dirty="0">
                <a:solidFill>
                  <a:schemeClr val="bg1"/>
                </a:solidFill>
                <a:latin typeface="Garamond" panose="02020404030301010803" pitchFamily="18" charset="0"/>
              </a:rPr>
              <a:t>Софья Андреевна Есенина-Толстая</a:t>
            </a:r>
          </a:p>
        </p:txBody>
      </p:sp>
      <p:pic>
        <p:nvPicPr>
          <p:cNvPr id="102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17078" y="782100"/>
            <a:ext cx="3806850" cy="53111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9552" y="5877272"/>
            <a:ext cx="3384376"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2000" b="1" dirty="0">
                <a:solidFill>
                  <a:schemeClr val="bg1"/>
                </a:solidFill>
                <a:latin typeface="Garamond" panose="02020404030301010803" pitchFamily="18" charset="0"/>
              </a:rPr>
              <a:t>Августа Леонидовна </a:t>
            </a:r>
            <a:r>
              <a:rPr lang="ru-RU" sz="2000" b="1" dirty="0" err="1">
                <a:solidFill>
                  <a:schemeClr val="bg1"/>
                </a:solidFill>
                <a:latin typeface="Garamond" panose="02020404030301010803" pitchFamily="18" charset="0"/>
              </a:rPr>
              <a:t>Миклашевская</a:t>
            </a:r>
            <a:endParaRPr lang="ru-RU" sz="2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32244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b="1" dirty="0" smtClean="0">
                <a:solidFill>
                  <a:srgbClr val="331903"/>
                </a:solidFill>
                <a:latin typeface="Garamond" panose="02020404030301010803" pitchFamily="18" charset="0"/>
              </a:rPr>
              <a:t>Трагическая гибель</a:t>
            </a:r>
            <a:endParaRPr lang="ru-RU" b="1" dirty="0">
              <a:solidFill>
                <a:srgbClr val="331903"/>
              </a:solidFill>
              <a:latin typeface="Garamond" panose="02020404030301010803" pitchFamily="18" charset="0"/>
            </a:endParaRPr>
          </a:p>
        </p:txBody>
      </p:sp>
      <p:sp>
        <p:nvSpPr>
          <p:cNvPr id="3" name="Объект 2"/>
          <p:cNvSpPr>
            <a:spLocks noGrp="1"/>
          </p:cNvSpPr>
          <p:nvPr>
            <p:ph sz="half" idx="1"/>
          </p:nvPr>
        </p:nvSpPr>
        <p:spPr>
          <a:xfrm>
            <a:off x="0" y="908720"/>
            <a:ext cx="5004048" cy="5949280"/>
          </a:xfrm>
        </p:spPr>
        <p:txBody>
          <a:bodyPr>
            <a:noAutofit/>
          </a:bodyPr>
          <a:lstStyle/>
          <a:p>
            <a:r>
              <a:rPr lang="ru-RU" sz="1600" b="1" dirty="0" smtClean="0">
                <a:solidFill>
                  <a:srgbClr val="331903"/>
                </a:solidFill>
                <a:latin typeface="Garamond" panose="02020404030301010803" pitchFamily="18" charset="0"/>
              </a:rPr>
              <a:t>28 декабря 1925 года Есенина нашли мёртвым в ленинградской гостинице «</a:t>
            </a:r>
            <a:r>
              <a:rPr lang="ru-RU" sz="1600" b="1" dirty="0" err="1" smtClean="0">
                <a:solidFill>
                  <a:srgbClr val="331903"/>
                </a:solidFill>
                <a:latin typeface="Garamond" panose="02020404030301010803" pitchFamily="18" charset="0"/>
              </a:rPr>
              <a:t>Англетер</a:t>
            </a:r>
            <a:r>
              <a:rPr lang="ru-RU" sz="1600" b="1" dirty="0" smtClean="0">
                <a:solidFill>
                  <a:srgbClr val="331903"/>
                </a:solidFill>
                <a:latin typeface="Garamond" panose="02020404030301010803" pitchFamily="18" charset="0"/>
              </a:rPr>
              <a:t>». Последнее его стихотворение — «До свиданья, друг мой, до свиданья…»— по свидетельству Вольфа Эрлиха, было передано ему накануне: Есенин жаловался, что в номере нет чернил, и он вынужден был писать своей кровью</a:t>
            </a:r>
            <a:r>
              <a:rPr lang="ru-RU" sz="1600" b="1" dirty="0">
                <a:solidFill>
                  <a:srgbClr val="331903"/>
                </a:solidFill>
                <a:latin typeface="Garamond" panose="02020404030301010803" pitchFamily="18" charset="0"/>
              </a:rPr>
              <a:t>. Согласно версии, которая является ныне общепринятой среди академических исследователей жизни Есенина, поэт в состоянии депрессии (через неделю после окончания лечения в психоневрологической больнице) покончил жизнь самоубийством (повесился</a:t>
            </a:r>
            <a:r>
              <a:rPr lang="ru-RU" sz="1600" b="1" dirty="0" smtClean="0">
                <a:solidFill>
                  <a:srgbClr val="331903"/>
                </a:solidFill>
                <a:latin typeface="Garamond" panose="02020404030301010803" pitchFamily="18" charset="0"/>
              </a:rPr>
              <a:t>).</a:t>
            </a:r>
            <a:endParaRPr lang="ru-RU" sz="1600" b="1" dirty="0">
              <a:solidFill>
                <a:srgbClr val="331903"/>
              </a:solidFill>
              <a:latin typeface="Garamond" panose="02020404030301010803" pitchFamily="18" charset="0"/>
            </a:endParaRPr>
          </a:p>
          <a:p>
            <a:r>
              <a:rPr lang="ru-RU" sz="1600" b="1" dirty="0">
                <a:solidFill>
                  <a:srgbClr val="331903"/>
                </a:solidFill>
                <a:latin typeface="Garamond" panose="02020404030301010803" pitchFamily="18" charset="0"/>
              </a:rPr>
              <a:t>После гражданской панихиды в Союзе поэтов в Ленинграде тело Есенина было доставлено на поезде в Москву, где в Доме печати также было устроено прощание с участием родственников и друзей покойного. Похоронен 31 декабря 1925 года в Москве на Ваганьковском кладбище.</a:t>
            </a:r>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6036" y="1268760"/>
            <a:ext cx="3672408" cy="28524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391193"/>
            <a:ext cx="3351645" cy="23042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132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715000"/>
            <a:ext cx="8229600" cy="1143000"/>
          </a:xfrm>
        </p:spPr>
        <p:txBody>
          <a:bodyPr/>
          <a:lstStyle/>
          <a:p>
            <a:endParaRPr lang="ru-RU" dirty="0"/>
          </a:p>
        </p:txBody>
      </p:sp>
      <p:sp>
        <p:nvSpPr>
          <p:cNvPr id="3" name="Объект 2"/>
          <p:cNvSpPr>
            <a:spLocks noGrp="1"/>
          </p:cNvSpPr>
          <p:nvPr>
            <p:ph idx="1"/>
          </p:nvPr>
        </p:nvSpPr>
        <p:spPr>
          <a:xfrm>
            <a:off x="323528" y="332656"/>
            <a:ext cx="8280920" cy="5865515"/>
          </a:xfrm>
        </p:spPr>
        <p:txBody>
          <a:bodyPr>
            <a:normAutofit fontScale="92500" lnSpcReduction="20000"/>
          </a:bodyPr>
          <a:lstStyle/>
          <a:p>
            <a:pPr marL="0" indent="0">
              <a:buNone/>
            </a:pPr>
            <a:endParaRPr lang="ru-RU" dirty="0"/>
          </a:p>
          <a:p>
            <a:pPr marL="0" indent="0">
              <a:buNone/>
            </a:pPr>
            <a:r>
              <a:rPr lang="ru-RU" b="1" dirty="0">
                <a:solidFill>
                  <a:srgbClr val="331903"/>
                </a:solidFill>
                <a:latin typeface="Garamond" panose="02020404030301010803" pitchFamily="18" charset="0"/>
              </a:rPr>
              <a:t>До свиданья, друг мой, до свиданья.</a:t>
            </a:r>
          </a:p>
          <a:p>
            <a:pPr marL="0" indent="0">
              <a:buNone/>
            </a:pPr>
            <a:r>
              <a:rPr lang="ru-RU" b="1" dirty="0">
                <a:solidFill>
                  <a:srgbClr val="331903"/>
                </a:solidFill>
                <a:latin typeface="Garamond" panose="02020404030301010803" pitchFamily="18" charset="0"/>
              </a:rPr>
              <a:t>Милый мой, ты у меня в груди.</a:t>
            </a:r>
          </a:p>
          <a:p>
            <a:pPr marL="0" indent="0">
              <a:buNone/>
            </a:pPr>
            <a:r>
              <a:rPr lang="ru-RU" b="1" dirty="0">
                <a:solidFill>
                  <a:srgbClr val="331903"/>
                </a:solidFill>
                <a:latin typeface="Garamond" panose="02020404030301010803" pitchFamily="18" charset="0"/>
              </a:rPr>
              <a:t>Предназначенное расставанье</a:t>
            </a:r>
          </a:p>
          <a:p>
            <a:pPr marL="0" indent="0">
              <a:buNone/>
            </a:pPr>
            <a:r>
              <a:rPr lang="ru-RU" b="1" dirty="0">
                <a:solidFill>
                  <a:srgbClr val="331903"/>
                </a:solidFill>
                <a:latin typeface="Garamond" panose="02020404030301010803" pitchFamily="18" charset="0"/>
              </a:rPr>
              <a:t>Обещает встречу впереди.</a:t>
            </a:r>
          </a:p>
          <a:p>
            <a:pPr marL="0" indent="0">
              <a:buNone/>
            </a:pPr>
            <a:endParaRPr lang="ru-RU" b="1" dirty="0">
              <a:solidFill>
                <a:srgbClr val="331903"/>
              </a:solidFill>
              <a:latin typeface="Garamond" panose="02020404030301010803" pitchFamily="18" charset="0"/>
            </a:endParaRPr>
          </a:p>
          <a:p>
            <a:pPr marL="0" indent="0">
              <a:buNone/>
            </a:pPr>
            <a:r>
              <a:rPr lang="ru-RU" b="1" dirty="0">
                <a:solidFill>
                  <a:srgbClr val="331903"/>
                </a:solidFill>
                <a:latin typeface="Garamond" panose="02020404030301010803" pitchFamily="18" charset="0"/>
              </a:rPr>
              <a:t>До свиданья, друг мой, без руки, без слова,</a:t>
            </a:r>
          </a:p>
          <a:p>
            <a:pPr marL="0" indent="0">
              <a:buNone/>
            </a:pPr>
            <a:r>
              <a:rPr lang="ru-RU" b="1" dirty="0">
                <a:solidFill>
                  <a:srgbClr val="331903"/>
                </a:solidFill>
                <a:latin typeface="Garamond" panose="02020404030301010803" pitchFamily="18" charset="0"/>
              </a:rPr>
              <a:t>Не грусти и не печаль бровей, —</a:t>
            </a:r>
          </a:p>
          <a:p>
            <a:pPr marL="0" indent="0">
              <a:buNone/>
            </a:pPr>
            <a:r>
              <a:rPr lang="ru-RU" b="1" dirty="0">
                <a:solidFill>
                  <a:srgbClr val="331903"/>
                </a:solidFill>
                <a:latin typeface="Garamond" panose="02020404030301010803" pitchFamily="18" charset="0"/>
              </a:rPr>
              <a:t>В этой жизни умирать не ново,</a:t>
            </a:r>
          </a:p>
          <a:p>
            <a:pPr marL="0" indent="0">
              <a:buNone/>
            </a:pPr>
            <a:r>
              <a:rPr lang="ru-RU" b="1" dirty="0">
                <a:solidFill>
                  <a:srgbClr val="331903"/>
                </a:solidFill>
                <a:latin typeface="Garamond" panose="02020404030301010803" pitchFamily="18" charset="0"/>
              </a:rPr>
              <a:t>Но и жить, конечно, не новей.</a:t>
            </a:r>
          </a:p>
          <a:p>
            <a:pPr marL="0" indent="0">
              <a:buNone/>
            </a:pPr>
            <a:endParaRPr lang="ru-RU" b="1" dirty="0">
              <a:solidFill>
                <a:srgbClr val="331903"/>
              </a:solidFill>
              <a:latin typeface="Garamond" panose="02020404030301010803" pitchFamily="18" charset="0"/>
            </a:endParaRPr>
          </a:p>
          <a:p>
            <a:pPr marL="0" indent="0">
              <a:buNone/>
            </a:pPr>
            <a:r>
              <a:rPr lang="ru-RU" b="1" dirty="0">
                <a:solidFill>
                  <a:srgbClr val="331903"/>
                </a:solidFill>
                <a:latin typeface="Garamond" panose="02020404030301010803" pitchFamily="18" charset="0"/>
              </a:rPr>
              <a:t>‹1925›</a:t>
            </a:r>
          </a:p>
          <a:p>
            <a:endParaRPr lang="ru-RU" dirty="0"/>
          </a:p>
        </p:txBody>
      </p:sp>
    </p:spTree>
    <p:extLst>
      <p:ext uri="{BB962C8B-B14F-4D97-AF65-F5344CB8AC3E}">
        <p14:creationId xmlns:p14="http://schemas.microsoft.com/office/powerpoint/2010/main" val="1510376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Garamond" panose="02020404030301010803" pitchFamily="18" charset="0"/>
              </a:rPr>
              <a:t>Источники</a:t>
            </a:r>
            <a:endParaRPr lang="ru-RU" b="1" dirty="0">
              <a:latin typeface="Garamond" panose="02020404030301010803" pitchFamily="18" charset="0"/>
            </a:endParaRPr>
          </a:p>
        </p:txBody>
      </p:sp>
      <p:sp>
        <p:nvSpPr>
          <p:cNvPr id="3" name="Объект 2"/>
          <p:cNvSpPr>
            <a:spLocks noGrp="1"/>
          </p:cNvSpPr>
          <p:nvPr>
            <p:ph idx="1"/>
          </p:nvPr>
        </p:nvSpPr>
        <p:spPr/>
        <p:txBody>
          <a:bodyPr/>
          <a:lstStyle/>
          <a:p>
            <a:r>
              <a:rPr lang="en-US" dirty="0" smtClean="0">
                <a:hlinkClick r:id="rId3"/>
              </a:rPr>
              <a:t>https://ru.wikipedia.org/wiki/</a:t>
            </a:r>
            <a:r>
              <a:rPr lang="ru-RU" dirty="0" err="1" smtClean="0">
                <a:hlinkClick r:id="rId3"/>
              </a:rPr>
              <a:t>Есенин_Сергей_Александрович</a:t>
            </a:r>
            <a:endParaRPr lang="ru-RU" dirty="0" smtClean="0"/>
          </a:p>
          <a:p>
            <a:r>
              <a:rPr lang="en-US" dirty="0">
                <a:hlinkClick r:id="rId4"/>
              </a:rPr>
              <a:t>http://</a:t>
            </a:r>
            <a:r>
              <a:rPr lang="en-US" dirty="0" smtClean="0">
                <a:hlinkClick r:id="rId4"/>
              </a:rPr>
              <a:t>to-name.ru/biography/sergej-esenin.htm</a:t>
            </a:r>
            <a:endParaRPr lang="ru-RU" dirty="0" smtClean="0"/>
          </a:p>
          <a:p>
            <a:r>
              <a:rPr lang="en-US" dirty="0">
                <a:hlinkClick r:id="rId5"/>
              </a:rPr>
              <a:t>http://www.litra.ru/composition/get/coid/00041401184864037601/woid/00046701184773069176</a:t>
            </a:r>
            <a:r>
              <a:rPr lang="en-US" dirty="0" smtClean="0">
                <a:hlinkClick r:id="rId5"/>
              </a:rPr>
              <a:t>/</a:t>
            </a:r>
            <a:endParaRPr lang="ru-RU" dirty="0" smtClean="0"/>
          </a:p>
          <a:p>
            <a:endParaRPr lang="ru-RU" dirty="0" smtClean="0"/>
          </a:p>
        </p:txBody>
      </p:sp>
    </p:spTree>
    <p:extLst>
      <p:ext uri="{BB962C8B-B14F-4D97-AF65-F5344CB8AC3E}">
        <p14:creationId xmlns:p14="http://schemas.microsoft.com/office/powerpoint/2010/main" val="212542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331903"/>
                </a:solidFill>
                <a:latin typeface="Garamond" panose="02020404030301010803" pitchFamily="18" charset="0"/>
              </a:rPr>
              <a:t>Цель</a:t>
            </a:r>
            <a:endParaRPr lang="ru-RU" b="1" dirty="0">
              <a:solidFill>
                <a:srgbClr val="331903"/>
              </a:solidFill>
              <a:latin typeface="Garamond" panose="02020404030301010803" pitchFamily="18" charset="0"/>
            </a:endParaRPr>
          </a:p>
        </p:txBody>
      </p:sp>
      <p:sp>
        <p:nvSpPr>
          <p:cNvPr id="3" name="Объект 2"/>
          <p:cNvSpPr>
            <a:spLocks noGrp="1"/>
          </p:cNvSpPr>
          <p:nvPr>
            <p:ph idx="1"/>
          </p:nvPr>
        </p:nvSpPr>
        <p:spPr>
          <a:xfrm>
            <a:off x="251520" y="1340768"/>
            <a:ext cx="8568952" cy="5328592"/>
          </a:xfrm>
        </p:spPr>
        <p:txBody>
          <a:bodyPr/>
          <a:lstStyle/>
          <a:p>
            <a:r>
              <a:rPr lang="ru-RU" b="1" dirty="0" smtClean="0">
                <a:solidFill>
                  <a:srgbClr val="331903"/>
                </a:solidFill>
                <a:latin typeface="Garamond" panose="02020404030301010803" pitchFamily="18" charset="0"/>
              </a:rPr>
              <a:t>Изучить жизнь и творчество Сергея Есенина.</a:t>
            </a:r>
          </a:p>
          <a:p>
            <a:r>
              <a:rPr lang="ru-RU" b="1" dirty="0" smtClean="0">
                <a:solidFill>
                  <a:srgbClr val="331903"/>
                </a:solidFill>
                <a:latin typeface="Garamond" panose="02020404030301010803" pitchFamily="18" charset="0"/>
              </a:rPr>
              <a:t>Воспитывать интерес к литературе, к личности и творчеству поэта.</a:t>
            </a:r>
          </a:p>
        </p:txBody>
      </p:sp>
    </p:spTree>
    <p:extLst>
      <p:ext uri="{BB962C8B-B14F-4D97-AF65-F5344CB8AC3E}">
        <p14:creationId xmlns:p14="http://schemas.microsoft.com/office/powerpoint/2010/main" val="1914384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ru-RU" b="1" dirty="0" smtClean="0">
                <a:solidFill>
                  <a:srgbClr val="331903"/>
                </a:solidFill>
                <a:latin typeface="Garamond" panose="02020404030301010803" pitchFamily="18" charset="0"/>
              </a:rPr>
              <a:t>Гипотеза</a:t>
            </a:r>
            <a:endParaRPr lang="ru-RU" b="1" dirty="0">
              <a:solidFill>
                <a:srgbClr val="331903"/>
              </a:solidFill>
              <a:latin typeface="Garamond" panose="02020404030301010803" pitchFamily="18" charset="0"/>
            </a:endParaRPr>
          </a:p>
        </p:txBody>
      </p:sp>
      <p:sp>
        <p:nvSpPr>
          <p:cNvPr id="3" name="Объект 2"/>
          <p:cNvSpPr>
            <a:spLocks noGrp="1"/>
          </p:cNvSpPr>
          <p:nvPr>
            <p:ph idx="1"/>
          </p:nvPr>
        </p:nvSpPr>
        <p:spPr>
          <a:xfrm>
            <a:off x="323528" y="1340768"/>
            <a:ext cx="8363272" cy="4785395"/>
          </a:xfrm>
        </p:spPr>
        <p:txBody>
          <a:bodyPr/>
          <a:lstStyle/>
          <a:p>
            <a:r>
              <a:rPr lang="ru-RU" b="1" dirty="0" smtClean="0">
                <a:solidFill>
                  <a:srgbClr val="331903"/>
                </a:solidFill>
                <a:latin typeface="Garamond" panose="02020404030301010803" pitchFamily="18" charset="0"/>
              </a:rPr>
              <a:t>Если нам интересно творчество поэта, то значит его поэзия современна и по сей день, и его стихи вызывают у нас высокие чувства любви к природе, Родине. </a:t>
            </a:r>
            <a:endParaRPr lang="ru-RU" b="1" dirty="0">
              <a:solidFill>
                <a:srgbClr val="331903"/>
              </a:solidFill>
              <a:latin typeface="Garamond" panose="02020404030301010803" pitchFamily="18" charset="0"/>
            </a:endParaRPr>
          </a:p>
        </p:txBody>
      </p:sp>
    </p:spTree>
    <p:extLst>
      <p:ext uri="{BB962C8B-B14F-4D97-AF65-F5344CB8AC3E}">
        <p14:creationId xmlns:p14="http://schemas.microsoft.com/office/powerpoint/2010/main" val="3650060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43000"/>
          </a:xfrm>
        </p:spPr>
        <p:txBody>
          <a:bodyPr>
            <a:normAutofit/>
          </a:bodyPr>
          <a:lstStyle/>
          <a:p>
            <a:r>
              <a:rPr lang="ru-RU" sz="5400" b="1" dirty="0" smtClean="0">
                <a:solidFill>
                  <a:srgbClr val="331903"/>
                </a:solidFill>
                <a:latin typeface="Garamond" panose="02020404030301010803" pitchFamily="18" charset="0"/>
              </a:rPr>
              <a:t>Содержание</a:t>
            </a:r>
            <a:endParaRPr lang="ru-RU" sz="5400" b="1" dirty="0">
              <a:solidFill>
                <a:srgbClr val="331903"/>
              </a:solidFill>
              <a:latin typeface="Garamond" panose="02020404030301010803" pitchFamily="18" charset="0"/>
            </a:endParaRPr>
          </a:p>
        </p:txBody>
      </p:sp>
      <p:sp>
        <p:nvSpPr>
          <p:cNvPr id="3" name="Объект 2"/>
          <p:cNvSpPr>
            <a:spLocks noGrp="1"/>
          </p:cNvSpPr>
          <p:nvPr>
            <p:ph idx="1"/>
          </p:nvPr>
        </p:nvSpPr>
        <p:spPr>
          <a:xfrm>
            <a:off x="395536" y="1412776"/>
            <a:ext cx="8229600" cy="4525963"/>
          </a:xfrm>
        </p:spPr>
        <p:txBody>
          <a:bodyPr/>
          <a:lstStyle/>
          <a:p>
            <a:pPr marL="514350" indent="-514350">
              <a:buFont typeface="+mj-lt"/>
              <a:buAutoNum type="arabicPeriod"/>
            </a:pPr>
            <a:r>
              <a:rPr lang="ru-RU" b="1" dirty="0" smtClean="0">
                <a:solidFill>
                  <a:srgbClr val="331903"/>
                </a:solidFill>
                <a:latin typeface="Garamond" panose="02020404030301010803" pitchFamily="18" charset="0"/>
              </a:rPr>
              <a:t>Биография</a:t>
            </a:r>
          </a:p>
          <a:p>
            <a:pPr marL="514350" indent="-514350">
              <a:buFont typeface="+mj-lt"/>
              <a:buAutoNum type="arabicPeriod"/>
            </a:pPr>
            <a:r>
              <a:rPr lang="ru-RU" b="1" dirty="0" smtClean="0">
                <a:solidFill>
                  <a:srgbClr val="331903"/>
                </a:solidFill>
                <a:latin typeface="Garamond" panose="02020404030301010803" pitchFamily="18" charset="0"/>
              </a:rPr>
              <a:t>Начало творческого пути</a:t>
            </a:r>
          </a:p>
          <a:p>
            <a:pPr marL="514350" indent="-514350">
              <a:buFont typeface="+mj-lt"/>
              <a:buAutoNum type="arabicPeriod"/>
            </a:pPr>
            <a:r>
              <a:rPr lang="ru-RU" b="1" dirty="0" smtClean="0">
                <a:solidFill>
                  <a:srgbClr val="331903"/>
                </a:solidFill>
                <a:latin typeface="Garamond" panose="02020404030301010803" pitchFamily="18" charset="0"/>
              </a:rPr>
              <a:t>Поэзия Есенина</a:t>
            </a:r>
          </a:p>
          <a:p>
            <a:pPr marL="514350" indent="-514350">
              <a:buFont typeface="+mj-lt"/>
              <a:buAutoNum type="arabicPeriod"/>
            </a:pPr>
            <a:r>
              <a:rPr lang="ru-RU" b="1" dirty="0" smtClean="0">
                <a:solidFill>
                  <a:srgbClr val="331903"/>
                </a:solidFill>
                <a:latin typeface="Garamond" panose="02020404030301010803" pitchFamily="18" charset="0"/>
              </a:rPr>
              <a:t>Его сборники</a:t>
            </a:r>
          </a:p>
          <a:p>
            <a:pPr marL="514350" indent="-514350">
              <a:buFont typeface="+mj-lt"/>
              <a:buAutoNum type="arabicPeriod"/>
            </a:pPr>
            <a:r>
              <a:rPr lang="ru-RU" b="1" dirty="0" smtClean="0">
                <a:solidFill>
                  <a:srgbClr val="331903"/>
                </a:solidFill>
                <a:latin typeface="Garamond" panose="02020404030301010803" pitchFamily="18" charset="0"/>
              </a:rPr>
              <a:t>Женщины поэта</a:t>
            </a:r>
          </a:p>
          <a:p>
            <a:pPr marL="514350" indent="-514350">
              <a:buFont typeface="+mj-lt"/>
              <a:buAutoNum type="arabicPeriod"/>
            </a:pPr>
            <a:r>
              <a:rPr lang="ru-RU" b="1" dirty="0" smtClean="0">
                <a:solidFill>
                  <a:srgbClr val="331903"/>
                </a:solidFill>
                <a:latin typeface="Garamond" panose="02020404030301010803" pitchFamily="18" charset="0"/>
              </a:rPr>
              <a:t>Трагическая гибель</a:t>
            </a:r>
          </a:p>
          <a:p>
            <a:pPr marL="514350" indent="-514350">
              <a:buFont typeface="+mj-lt"/>
              <a:buAutoNum type="arabicPeriod"/>
            </a:pPr>
            <a:endParaRPr lang="ru-RU" dirty="0" smtClean="0">
              <a:latin typeface="Garamond" panose="02020404030301010803" pitchFamily="18" charset="0"/>
            </a:endParaRPr>
          </a:p>
          <a:p>
            <a:pPr marL="0" indent="0">
              <a:buNone/>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a:p>
        </p:txBody>
      </p:sp>
    </p:spTree>
    <p:extLst>
      <p:ext uri="{BB962C8B-B14F-4D97-AF65-F5344CB8AC3E}">
        <p14:creationId xmlns:p14="http://schemas.microsoft.com/office/powerpoint/2010/main" val="3708280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331903"/>
                </a:solidFill>
                <a:latin typeface="Garamond" panose="02020404030301010803" pitchFamily="18" charset="0"/>
              </a:rPr>
              <a:t>Биография</a:t>
            </a:r>
            <a:endParaRPr lang="ru-RU" b="1" dirty="0">
              <a:solidFill>
                <a:srgbClr val="331903"/>
              </a:solidFill>
              <a:latin typeface="Garamond" panose="02020404030301010803" pitchFamily="18" charset="0"/>
            </a:endParaRPr>
          </a:p>
        </p:txBody>
      </p:sp>
      <p:sp>
        <p:nvSpPr>
          <p:cNvPr id="3" name="Объект 2"/>
          <p:cNvSpPr>
            <a:spLocks noGrp="1"/>
          </p:cNvSpPr>
          <p:nvPr>
            <p:ph sz="half" idx="1"/>
          </p:nvPr>
        </p:nvSpPr>
        <p:spPr>
          <a:xfrm>
            <a:off x="107504" y="1340768"/>
            <a:ext cx="4104456" cy="5256584"/>
          </a:xfrm>
        </p:spPr>
        <p:txBody>
          <a:bodyPr>
            <a:normAutofit fontScale="70000" lnSpcReduction="20000"/>
          </a:bodyPr>
          <a:lstStyle/>
          <a:p>
            <a:r>
              <a:rPr lang="ru-RU" b="1" dirty="0" smtClean="0">
                <a:solidFill>
                  <a:srgbClr val="331903"/>
                </a:solidFill>
                <a:latin typeface="Garamond" panose="02020404030301010803" pitchFamily="18" charset="0"/>
              </a:rPr>
              <a:t>Сергей  Есенин родился 21 сентября (4 октября) 1895 в селе Константиново Рязанской губернии в семье крестьянина Александра Есенина. Мать будущего поэта, Татьяна Титова, была выдана замуж помимо своей воли, и вскоре вместе с трехлетним сыном ушла к родителям. Затем она отправилась на заработки в Рязань, а Есенин остался на попечении бабушки и дедушки, знатока церковных книг. Бабушка Есенина знала множество песен, сказок и частушек, и, по признанию самого поэта, именно она давала «толчки» к написанию им первых стихов. </a:t>
            </a: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83968" y="1628800"/>
            <a:ext cx="4392488" cy="461466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355851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ru-RU" b="1" dirty="0" smtClean="0">
                <a:solidFill>
                  <a:srgbClr val="331903"/>
                </a:solidFill>
                <a:latin typeface="Garamond" panose="02020404030301010803" pitchFamily="18" charset="0"/>
              </a:rPr>
              <a:t>Семья</a:t>
            </a:r>
            <a:endParaRPr lang="ru-RU" b="1" dirty="0">
              <a:solidFill>
                <a:srgbClr val="331903"/>
              </a:solidFill>
              <a:latin typeface="Garamond" panose="02020404030301010803" pitchFamily="18" charset="0"/>
            </a:endParaRPr>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9552" y="960586"/>
            <a:ext cx="3376425" cy="486998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Объект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8024" y="980728"/>
            <a:ext cx="3766668" cy="482453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p:cNvSpPr txBox="1"/>
          <p:nvPr/>
        </p:nvSpPr>
        <p:spPr>
          <a:xfrm>
            <a:off x="8610" y="5939988"/>
            <a:ext cx="2376264" cy="369332"/>
          </a:xfrm>
          <a:prstGeom prst="rect">
            <a:avLst/>
          </a:prstGeom>
          <a:noFill/>
        </p:spPr>
        <p:txBody>
          <a:bodyPr wrap="square" rtlCol="0">
            <a:spAutoFit/>
          </a:bodyPr>
          <a:lstStyle/>
          <a:p>
            <a:r>
              <a:rPr lang="ru-RU" b="1" dirty="0" smtClean="0">
                <a:solidFill>
                  <a:schemeClr val="bg1"/>
                </a:solidFill>
                <a:latin typeface="Garamond" panose="02020404030301010803" pitchFamily="18" charset="0"/>
              </a:rPr>
              <a:t>Александр Никитич </a:t>
            </a:r>
            <a:endParaRPr lang="ru-RU" b="1" dirty="0">
              <a:solidFill>
                <a:schemeClr val="bg1"/>
              </a:solidFill>
              <a:latin typeface="Garamond" panose="02020404030301010803" pitchFamily="18" charset="0"/>
            </a:endParaRPr>
          </a:p>
        </p:txBody>
      </p:sp>
      <p:sp>
        <p:nvSpPr>
          <p:cNvPr id="7" name="TextBox 6"/>
          <p:cNvSpPr txBox="1"/>
          <p:nvPr/>
        </p:nvSpPr>
        <p:spPr>
          <a:xfrm>
            <a:off x="1538098" y="6304407"/>
            <a:ext cx="2520280" cy="369332"/>
          </a:xfrm>
          <a:prstGeom prst="rect">
            <a:avLst/>
          </a:prstGeom>
          <a:noFill/>
        </p:spPr>
        <p:txBody>
          <a:bodyPr wrap="square" rtlCol="0">
            <a:spAutoFit/>
          </a:bodyPr>
          <a:lstStyle/>
          <a:p>
            <a:r>
              <a:rPr lang="ru-RU" b="1" dirty="0" smtClean="0">
                <a:solidFill>
                  <a:schemeClr val="bg1"/>
                </a:solidFill>
                <a:latin typeface="Garamond" panose="02020404030301010803" pitchFamily="18" charset="0"/>
              </a:rPr>
              <a:t>Татьяна Федоровна</a:t>
            </a:r>
            <a:endParaRPr lang="ru-RU" b="1" dirty="0">
              <a:solidFill>
                <a:schemeClr val="bg1"/>
              </a:solidFill>
              <a:latin typeface="Garamond" panose="02020404030301010803" pitchFamily="18" charset="0"/>
            </a:endParaRPr>
          </a:p>
        </p:txBody>
      </p:sp>
      <p:sp>
        <p:nvSpPr>
          <p:cNvPr id="9" name="TextBox 8"/>
          <p:cNvSpPr txBox="1"/>
          <p:nvPr/>
        </p:nvSpPr>
        <p:spPr>
          <a:xfrm>
            <a:off x="4622344" y="5986154"/>
            <a:ext cx="2520280" cy="646331"/>
          </a:xfrm>
          <a:prstGeom prst="rect">
            <a:avLst/>
          </a:prstGeom>
          <a:noFill/>
        </p:spPr>
        <p:txBody>
          <a:bodyPr wrap="square" rtlCol="0">
            <a:spAutoFit/>
          </a:bodyPr>
          <a:lstStyle/>
          <a:p>
            <a:r>
              <a:rPr lang="ru-RU" b="1" dirty="0" smtClean="0">
                <a:solidFill>
                  <a:schemeClr val="bg1"/>
                </a:solidFill>
                <a:latin typeface="Garamond" panose="02020404030301010803" pitchFamily="18" charset="0"/>
              </a:rPr>
              <a:t>Екатерина Александровна</a:t>
            </a:r>
            <a:endParaRPr lang="ru-RU" b="1" dirty="0">
              <a:solidFill>
                <a:schemeClr val="bg1"/>
              </a:solidFill>
              <a:latin typeface="Garamond" panose="02020404030301010803" pitchFamily="18" charset="0"/>
            </a:endParaRPr>
          </a:p>
        </p:txBody>
      </p:sp>
      <p:sp>
        <p:nvSpPr>
          <p:cNvPr id="10" name="TextBox 9"/>
          <p:cNvSpPr txBox="1"/>
          <p:nvPr/>
        </p:nvSpPr>
        <p:spPr>
          <a:xfrm>
            <a:off x="7186909" y="6032321"/>
            <a:ext cx="2088232" cy="646331"/>
          </a:xfrm>
          <a:prstGeom prst="rect">
            <a:avLst/>
          </a:prstGeom>
          <a:noFill/>
        </p:spPr>
        <p:txBody>
          <a:bodyPr wrap="square" rtlCol="0">
            <a:spAutoFit/>
          </a:bodyPr>
          <a:lstStyle/>
          <a:p>
            <a:r>
              <a:rPr lang="ru-RU" b="1" dirty="0" smtClean="0">
                <a:solidFill>
                  <a:schemeClr val="bg1"/>
                </a:solidFill>
                <a:latin typeface="Garamond" panose="02020404030301010803" pitchFamily="18" charset="0"/>
              </a:rPr>
              <a:t>Александра Александровна</a:t>
            </a:r>
            <a:endParaRPr lang="ru-RU"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508128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179" y="0"/>
            <a:ext cx="8229600" cy="1124744"/>
          </a:xfrm>
        </p:spPr>
        <p:txBody>
          <a:bodyPr/>
          <a:lstStyle/>
          <a:p>
            <a:r>
              <a:rPr lang="ru-RU" b="1" dirty="0" smtClean="0">
                <a:solidFill>
                  <a:srgbClr val="331903"/>
                </a:solidFill>
                <a:latin typeface="Garamond" panose="02020404030301010803" pitchFamily="18" charset="0"/>
              </a:rPr>
              <a:t>Юность</a:t>
            </a:r>
            <a:endParaRPr lang="ru-RU" b="1" dirty="0">
              <a:solidFill>
                <a:srgbClr val="331903"/>
              </a:solidFill>
              <a:latin typeface="Garamond" panose="02020404030301010803" pitchFamily="18" charset="0"/>
            </a:endParaRPr>
          </a:p>
        </p:txBody>
      </p:sp>
      <p:sp>
        <p:nvSpPr>
          <p:cNvPr id="3" name="Объект 2"/>
          <p:cNvSpPr>
            <a:spLocks noGrp="1"/>
          </p:cNvSpPr>
          <p:nvPr>
            <p:ph sz="half" idx="1"/>
          </p:nvPr>
        </p:nvSpPr>
        <p:spPr>
          <a:xfrm>
            <a:off x="434559" y="980728"/>
            <a:ext cx="8291264" cy="2808312"/>
          </a:xfrm>
        </p:spPr>
        <p:txBody>
          <a:bodyPr>
            <a:normAutofit fontScale="70000" lnSpcReduction="20000"/>
          </a:bodyPr>
          <a:lstStyle/>
          <a:p>
            <a:r>
              <a:rPr lang="ru-RU" dirty="0">
                <a:latin typeface="Garamond" panose="02020404030301010803" pitchFamily="18" charset="0"/>
              </a:rPr>
              <a:t> </a:t>
            </a:r>
            <a:r>
              <a:rPr lang="ru-RU" b="1" dirty="0" smtClean="0">
                <a:solidFill>
                  <a:srgbClr val="331903"/>
                </a:solidFill>
                <a:latin typeface="Garamond" panose="02020404030301010803" pitchFamily="18" charset="0"/>
              </a:rPr>
              <a:t>В 1909 году с отличием закончив </a:t>
            </a:r>
            <a:r>
              <a:rPr lang="ru-RU" b="1" dirty="0" err="1" smtClean="0">
                <a:solidFill>
                  <a:srgbClr val="331903"/>
                </a:solidFill>
                <a:latin typeface="Garamond" panose="02020404030301010803" pitchFamily="18" charset="0"/>
              </a:rPr>
              <a:t>Константиновское</a:t>
            </a:r>
            <a:r>
              <a:rPr lang="ru-RU" b="1" dirty="0" smtClean="0">
                <a:solidFill>
                  <a:srgbClr val="331903"/>
                </a:solidFill>
                <a:latin typeface="Garamond" panose="02020404030301010803" pitchFamily="18" charset="0"/>
              </a:rPr>
              <a:t> четырехклассное училище Сергей Есенин продолжил обучение в Спас-</a:t>
            </a:r>
            <a:r>
              <a:rPr lang="ru-RU" b="1" dirty="0" err="1" smtClean="0">
                <a:solidFill>
                  <a:srgbClr val="331903"/>
                </a:solidFill>
                <a:latin typeface="Garamond" panose="02020404030301010803" pitchFamily="18" charset="0"/>
              </a:rPr>
              <a:t>Клепиковской</a:t>
            </a:r>
            <a:r>
              <a:rPr lang="ru-RU" b="1" dirty="0" smtClean="0">
                <a:solidFill>
                  <a:srgbClr val="331903"/>
                </a:solidFill>
                <a:latin typeface="Garamond" panose="02020404030301010803" pitchFamily="18" charset="0"/>
              </a:rPr>
              <a:t> учительской школе     из которой вышел «учителем школы грамоты». Летом 1912 Сергей переехал в Москву, некоторое время служил в мясной лавке, где приказчиком работал его отец. После конфликта с отцом ушел из лавки, работал в книгоиздательстве, затем в типографии И. Д. Сытина. В 1913 году поступил вольнослушателем на историко-философское отделение в Московский городской народный университет имени А. Л. Шанявского и закончил в 1915 году.</a:t>
            </a: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536" y="3963280"/>
            <a:ext cx="3923679" cy="269853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963280"/>
            <a:ext cx="4050336" cy="269853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27336" y="6038797"/>
            <a:ext cx="3690296" cy="584775"/>
          </a:xfrm>
          <a:prstGeom prst="rect">
            <a:avLst/>
          </a:prstGeom>
          <a:noFill/>
        </p:spPr>
        <p:txBody>
          <a:bodyPr wrap="square" rtlCol="0">
            <a:spAutoFit/>
          </a:bodyPr>
          <a:lstStyle/>
          <a:p>
            <a:r>
              <a:rPr lang="ru-RU" sz="1600" b="1" dirty="0" smtClean="0">
                <a:solidFill>
                  <a:schemeClr val="bg1">
                    <a:lumMod val="95000"/>
                  </a:schemeClr>
                </a:solidFill>
                <a:latin typeface="Garamond" panose="02020404030301010803" pitchFamily="18" charset="0"/>
              </a:rPr>
              <a:t>Здание школы, в которой учился С. Есенин в г. Спас-Клепики</a:t>
            </a:r>
            <a:endParaRPr lang="ru-RU" sz="1600" b="1" dirty="0">
              <a:solidFill>
                <a:schemeClr val="bg1">
                  <a:lumMod val="95000"/>
                </a:schemeClr>
              </a:solidFill>
              <a:latin typeface="Garamond" panose="02020404030301010803" pitchFamily="18" charset="0"/>
            </a:endParaRPr>
          </a:p>
        </p:txBody>
      </p:sp>
      <p:sp>
        <p:nvSpPr>
          <p:cNvPr id="9" name="TextBox 8"/>
          <p:cNvSpPr txBox="1"/>
          <p:nvPr/>
        </p:nvSpPr>
        <p:spPr>
          <a:xfrm>
            <a:off x="463179" y="6100353"/>
            <a:ext cx="3672408" cy="584775"/>
          </a:xfrm>
          <a:prstGeom prst="rect">
            <a:avLst/>
          </a:prstGeom>
          <a:noFill/>
        </p:spPr>
        <p:txBody>
          <a:bodyPr wrap="square" rtlCol="0">
            <a:spAutoFit/>
          </a:bodyPr>
          <a:lstStyle/>
          <a:p>
            <a:r>
              <a:rPr lang="ru-RU" sz="1600" b="1" dirty="0" smtClean="0">
                <a:solidFill>
                  <a:schemeClr val="bg1"/>
                </a:solidFill>
                <a:latin typeface="Garamond" panose="02020404030301010803" pitchFamily="18" charset="0"/>
              </a:rPr>
              <a:t>Дом, где родился С. А. Есенин. Константиново</a:t>
            </a:r>
            <a:endParaRPr lang="ru-RU"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79173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980728"/>
          </a:xfrm>
        </p:spPr>
        <p:txBody>
          <a:bodyPr/>
          <a:lstStyle/>
          <a:p>
            <a:r>
              <a:rPr lang="ru-RU" b="1" dirty="0" smtClean="0">
                <a:solidFill>
                  <a:srgbClr val="331903"/>
                </a:solidFill>
                <a:latin typeface="Garamond" panose="02020404030301010803" pitchFamily="18" charset="0"/>
              </a:rPr>
              <a:t>Начало творческого пути</a:t>
            </a:r>
            <a:endParaRPr lang="ru-RU" b="1" dirty="0">
              <a:solidFill>
                <a:srgbClr val="331903"/>
              </a:solidFill>
              <a:latin typeface="Garamond" panose="02020404030301010803" pitchFamily="18" charset="0"/>
            </a:endParaRPr>
          </a:p>
        </p:txBody>
      </p:sp>
      <p:sp>
        <p:nvSpPr>
          <p:cNvPr id="3" name="Объект 2"/>
          <p:cNvSpPr>
            <a:spLocks noGrp="1"/>
          </p:cNvSpPr>
          <p:nvPr>
            <p:ph sz="half" idx="1"/>
          </p:nvPr>
        </p:nvSpPr>
        <p:spPr>
          <a:xfrm>
            <a:off x="107504" y="908720"/>
            <a:ext cx="5184576" cy="5949280"/>
          </a:xfrm>
        </p:spPr>
        <p:txBody>
          <a:bodyPr>
            <a:noAutofit/>
          </a:bodyPr>
          <a:lstStyle/>
          <a:p>
            <a:r>
              <a:rPr lang="ru-RU" sz="2000" b="1" dirty="0" smtClean="0">
                <a:solidFill>
                  <a:srgbClr val="331903"/>
                </a:solidFill>
                <a:latin typeface="Garamond" panose="02020404030301010803" pitchFamily="18" charset="0"/>
              </a:rPr>
              <a:t>В 1914 году в детском журнале «Мирок» впервые были опубликованы стихотворения Есенина. В 1915 году Есенин переехал из Москвы в Петроград, читал свои стихотворения А. А. Блоку, С. М. Городецкому и другим поэтам. В январе 1916 года Есенина призвали на войну и, благодаря хлопотам друзей, он получил назначение санитаром в Царскосельский военно-санитарный поезд № 143 Её Императорского Величества Государыни Императрицы Александры Фёдоровны. В это время он сблизился с группой «</a:t>
            </a:r>
            <a:r>
              <a:rPr lang="ru-RU" sz="2000" b="1" dirty="0" err="1" smtClean="0">
                <a:solidFill>
                  <a:srgbClr val="331903"/>
                </a:solidFill>
                <a:latin typeface="Garamond" panose="02020404030301010803" pitchFamily="18" charset="0"/>
              </a:rPr>
              <a:t>новокрестьянских</a:t>
            </a:r>
            <a:r>
              <a:rPr lang="ru-RU" sz="2000" b="1" dirty="0" smtClean="0">
                <a:solidFill>
                  <a:srgbClr val="331903"/>
                </a:solidFill>
                <a:latin typeface="Garamond" panose="02020404030301010803" pitchFamily="18" charset="0"/>
              </a:rPr>
              <a:t> поэтов» и издал первые сборники («Радуница» — 1916), которые сделали его очень известным.</a:t>
            </a:r>
            <a:endParaRPr lang="ru-RU" sz="2000" b="1" dirty="0">
              <a:solidFill>
                <a:srgbClr val="331903"/>
              </a:solidFill>
              <a:latin typeface="Garamond" panose="02020404030301010803" pitchFamily="18" charset="0"/>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4092" y="1484784"/>
            <a:ext cx="3568388" cy="492412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586443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331903"/>
                </a:solidFill>
                <a:latin typeface="Garamond" panose="02020404030301010803" pitchFamily="18" charset="0"/>
              </a:rPr>
              <a:t>Поэзия Есенина</a:t>
            </a:r>
            <a:endParaRPr lang="ru-RU" b="1" dirty="0">
              <a:solidFill>
                <a:srgbClr val="331903"/>
              </a:solidFill>
              <a:latin typeface="Garamond" panose="02020404030301010803" pitchFamily="18" charset="0"/>
            </a:endParaRPr>
          </a:p>
        </p:txBody>
      </p:sp>
      <p:sp>
        <p:nvSpPr>
          <p:cNvPr id="3" name="Объект 2"/>
          <p:cNvSpPr>
            <a:spLocks noGrp="1"/>
          </p:cNvSpPr>
          <p:nvPr>
            <p:ph idx="1"/>
          </p:nvPr>
        </p:nvSpPr>
        <p:spPr>
          <a:xfrm>
            <a:off x="0" y="1340768"/>
            <a:ext cx="9144000" cy="5400600"/>
          </a:xfrm>
        </p:spPr>
        <p:txBody>
          <a:bodyPr>
            <a:noAutofit/>
          </a:bodyPr>
          <a:lstStyle/>
          <a:p>
            <a:r>
              <a:rPr lang="ru-RU" sz="2000" dirty="0" smtClean="0">
                <a:solidFill>
                  <a:srgbClr val="331903"/>
                </a:solidFill>
                <a:latin typeface="Garamond" panose="02020404030301010803" pitchFamily="18" charset="0"/>
              </a:rPr>
              <a:t> </a:t>
            </a:r>
            <a:r>
              <a:rPr lang="ru-RU" sz="2000" b="1" dirty="0" smtClean="0">
                <a:solidFill>
                  <a:srgbClr val="331903"/>
                </a:solidFill>
                <a:latin typeface="Garamond" panose="02020404030301010803" pitchFamily="18" charset="0"/>
              </a:rPr>
              <a:t>Большое влияние на творчество Есенина оказала песенная лирика. С ранних лет он слышал народные сказания, поговорки, загадки, замечательные песни пела ему мать. Вот почему многие ранние стихи Есенина написаны в песенном жанре. Она проникнута горячей любовью к Родине, к русской природе. Поэт говорит: “Моя лирика жива одной большой любовью, любовью к Родине. Чувство Родины — основное в моем творчестве”. Искренняя любовь к родной земле, выраженная в своеобразных переживаниях и настроениях, придала его произведениям особое, есенинское, неповторимое звучание, которое можно всегда различить в русской лирике. К вершинам поэзии Есенин поднялся из глубины народной жизни. Рязанская земля, “где мужики косили, где сеяли свой хлеб”, была его домом, где прошло детство маленького Есенина. Сквозь все творчество Есенина проходит светлый образ матери поэта. Верность и постоянство чувства он обобщил в этом образе. Тоскуя по дому, он писал о “милой, доброй, старой, нежной матери”: </a:t>
            </a:r>
          </a:p>
          <a:p>
            <a:r>
              <a:rPr lang="ru-RU" sz="2000" b="1" dirty="0" smtClean="0">
                <a:solidFill>
                  <a:srgbClr val="331903"/>
                </a:solidFill>
                <a:latin typeface="Garamond" panose="02020404030301010803" pitchFamily="18" charset="0"/>
              </a:rPr>
              <a:t>                              Ты одна мне помощь и отрада, </a:t>
            </a:r>
          </a:p>
          <a:p>
            <a:pPr marL="0" indent="0">
              <a:buNone/>
            </a:pPr>
            <a:r>
              <a:rPr lang="ru-RU" sz="2000" b="1" dirty="0" smtClean="0">
                <a:solidFill>
                  <a:srgbClr val="331903"/>
                </a:solidFill>
                <a:latin typeface="Garamond" panose="02020404030301010803" pitchFamily="18" charset="0"/>
              </a:rPr>
              <a:t>                                    Ты одна мне несказанный свет.</a:t>
            </a:r>
            <a:endParaRPr lang="ru-RU" sz="2000" b="1" dirty="0">
              <a:solidFill>
                <a:srgbClr val="331903"/>
              </a:solidFill>
              <a:latin typeface="Garamond" panose="02020404030301010803" pitchFamily="18" charset="0"/>
            </a:endParaRPr>
          </a:p>
        </p:txBody>
      </p:sp>
    </p:spTree>
    <p:extLst>
      <p:ext uri="{BB962C8B-B14F-4D97-AF65-F5344CB8AC3E}">
        <p14:creationId xmlns:p14="http://schemas.microsoft.com/office/powerpoint/2010/main" val="1060822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1144</Words>
  <Application>Microsoft Office PowerPoint</Application>
  <PresentationFormat>Экран (4:3)</PresentationFormat>
  <Paragraphs>75</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Garamond</vt:lpstr>
      <vt:lpstr>Тема Office</vt:lpstr>
      <vt:lpstr>Сергей Александрович Есенин</vt:lpstr>
      <vt:lpstr>Цель</vt:lpstr>
      <vt:lpstr>Гипотеза</vt:lpstr>
      <vt:lpstr>Содержание</vt:lpstr>
      <vt:lpstr>Биография</vt:lpstr>
      <vt:lpstr>Семья</vt:lpstr>
      <vt:lpstr>Юность</vt:lpstr>
      <vt:lpstr>Начало творческого пути</vt:lpstr>
      <vt:lpstr>Поэзия Есенина</vt:lpstr>
      <vt:lpstr>Презентация PowerPoint</vt:lpstr>
      <vt:lpstr>Его сборники</vt:lpstr>
      <vt:lpstr>Женщины поэта</vt:lpstr>
      <vt:lpstr>Презентация PowerPoint</vt:lpstr>
      <vt:lpstr>Презентация PowerPoint</vt:lpstr>
      <vt:lpstr>Трагическая гибель</vt:lpstr>
      <vt:lpstr>Презентация PowerPoint</vt:lpstr>
      <vt:lpstr>Источники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Надежда</cp:lastModifiedBy>
  <cp:revision>42</cp:revision>
  <dcterms:created xsi:type="dcterms:W3CDTF">2015-12-01T03:39:39Z</dcterms:created>
  <dcterms:modified xsi:type="dcterms:W3CDTF">2020-04-23T13:14:02Z</dcterms:modified>
</cp:coreProperties>
</file>