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+xml" PartName="/ppt/slides/slide38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+xml" PartName="/ppt/slides/slide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theme+xml" PartName="/ppt/theme/theme3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slide+xml" PartName="/ppt/slides/slide23.xml"/>
  <Override ContentType="application/vnd.openxmlformats-officedocument.presentationml.slide+xml" PartName="/ppt/slides/slide32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handoutMaster+xml" PartName="/ppt/handoutMasters/handoutMaster1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slide+xml" PartName="/ppt/slides/slide3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+xml" PartName="/ppt/slides/slide33.xml"/>
  <Override ContentType="application/vnd.openxmlformats-officedocument.presentationml.slide+xml" PartName="/ppt/slides/slide35.xml"/>
  <Default ContentType="image/jpeg" Extension="jpeg"/>
  <Override ContentType="application/vnd.openxmlformats-officedocument.presentationml.slideLayout+xml" PartName="/ppt/slideLayouts/slideLayout3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22.xml"/>
  <Override ContentType="application/vnd.openxmlformats-officedocument.presentationml.slide+xml" PartName="/ppt/slides/slide3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2" r:id="rId3"/>
    <p:sldId id="257" r:id="rId4"/>
    <p:sldId id="258" r:id="rId5"/>
    <p:sldId id="259" r:id="rId6"/>
    <p:sldId id="260" r:id="rId7"/>
    <p:sldId id="294" r:id="rId8"/>
    <p:sldId id="301" r:id="rId9"/>
    <p:sldId id="298" r:id="rId10"/>
    <p:sldId id="261" r:id="rId11"/>
    <p:sldId id="278" r:id="rId12"/>
    <p:sldId id="262" r:id="rId13"/>
    <p:sldId id="263" r:id="rId14"/>
    <p:sldId id="279" r:id="rId15"/>
    <p:sldId id="264" r:id="rId16"/>
    <p:sldId id="295" r:id="rId17"/>
    <p:sldId id="297" r:id="rId18"/>
    <p:sldId id="281" r:id="rId19"/>
    <p:sldId id="265" r:id="rId20"/>
    <p:sldId id="269" r:id="rId21"/>
    <p:sldId id="266" r:id="rId22"/>
    <p:sldId id="267" r:id="rId23"/>
    <p:sldId id="268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33DB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0519D7-86B0-4A9C-AF86-48A9D4E06DB5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546906-5694-4A26-BEE8-1766C19D2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554743-782B-4FEC-BE39-8F9DEE0ADCC5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CC82AE-252F-4E8E-A09C-53507DF83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D8F5A4C-D458-4CE5-8E7E-4139AF49240E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CF45816-8FEE-424E-8EEF-A38D35EE54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6BFE3F-9A88-40B0-B594-9303F6627013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54CA9E-42EC-4C08-8271-AEF4E02BD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C5422880-F701-4BE3-91F6-668B7FB2E962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576A430-3EBB-472C-BB63-7B250EF171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ACC01-25E8-447B-9087-D1F64B409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437157-FB00-429B-8741-ECDC1BC7682A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48540A-334F-41D1-84FC-27B965273C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4681D56-5F40-493D-877F-1F9E34B9872F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2F405123-34E3-44FE-B540-522A4BE30F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EF2CD0-EFB6-4990-A3DD-286D3A72B6A5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591D33-01CA-4587-9B38-3D4818C5C8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12213C-05C0-476E-905D-EC387410E39B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C7565B-36A3-4751-A0D2-361CA5B68D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0124BD-69B0-43A0-B8F2-98A88CDD65A6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B7124C-83FB-485A-814D-A54936847A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44854F6-1EB4-41D9-83B1-19BF2DD3E490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2CF49A-F5FA-40FF-B032-14B5E3FE00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CF70B3-9634-40CA-8631-DE424D730F97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18C68F-D352-4179-BF9F-4F5EDA602F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A7606E-862D-47BB-9BF9-9075BAFB47D7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D55C5A-E390-4398-99F8-B67E91D1B7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C35239-D70B-42DB-94AE-23564B1E58DE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3276255-5C72-48AB-90EA-2D4AEC6723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2133600"/>
            <a:ext cx="7643813" cy="18938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33DBF"/>
                </a:solidFill>
                <a:latin typeface="Arial" pitchFamily="34" charset="0"/>
                <a:cs typeface="Arial" pitchFamily="34" charset="0"/>
              </a:rPr>
              <a:t>Центральные углы и углы, вписанные в окружность</a:t>
            </a:r>
            <a:endParaRPr lang="ru-RU" sz="5400" dirty="0">
              <a:solidFill>
                <a:srgbClr val="033DB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7681912" cy="2286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033DBF"/>
                </a:solidFill>
                <a:latin typeface="Arial" pitchFamily="34" charset="0"/>
                <a:cs typeface="Arial" pitchFamily="34" charset="0"/>
              </a:rPr>
              <a:t>Решение упражнений</a:t>
            </a:r>
            <a:endParaRPr lang="ru-RU" sz="7200" b="1" dirty="0">
              <a:solidFill>
                <a:srgbClr val="033DB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Рисунок 2" descr="карандаш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3071813"/>
            <a:ext cx="32861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333375"/>
            <a:ext cx="7467600" cy="7381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1508" name="Группа 8"/>
          <p:cNvGrpSpPr>
            <a:grpSpLocks/>
          </p:cNvGrpSpPr>
          <p:nvPr/>
        </p:nvGrpSpPr>
        <p:grpSpPr bwMode="auto">
          <a:xfrm>
            <a:off x="2143125" y="1500188"/>
            <a:ext cx="2143125" cy="2430462"/>
            <a:chOff x="2143108" y="1500968"/>
            <a:chExt cx="2143934" cy="2428892"/>
          </a:xfrm>
        </p:grpSpPr>
        <p:cxnSp>
          <p:nvCxnSpPr>
            <p:cNvPr id="5" name="Прямая соединительная линия 4"/>
            <p:cNvCxnSpPr>
              <a:stCxn id="3" idx="0"/>
            </p:cNvCxnSpPr>
            <p:nvPr/>
          </p:nvCxnSpPr>
          <p:spPr>
            <a:xfrm rot="16200000" flipH="1">
              <a:off x="3071803" y="2714620"/>
              <a:ext cx="2428892" cy="1588"/>
            </a:xfrm>
            <a:prstGeom prst="line">
              <a:avLst/>
            </a:prstGeom>
            <a:ln w="50800">
              <a:solidFill>
                <a:srgbClr val="033D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2143108" y="2714621"/>
              <a:ext cx="2143934" cy="1213654"/>
            </a:xfrm>
            <a:prstGeom prst="line">
              <a:avLst/>
            </a:prstGeom>
            <a:ln w="50800">
              <a:solidFill>
                <a:srgbClr val="033D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Дуга 10"/>
          <p:cNvSpPr/>
          <p:nvPr/>
        </p:nvSpPr>
        <p:spPr>
          <a:xfrm rot="5091335">
            <a:off x="3017044" y="2515394"/>
            <a:ext cx="2417762" cy="2343150"/>
          </a:xfrm>
          <a:prstGeom prst="arc">
            <a:avLst>
              <a:gd name="adj1" fmla="val 11351957"/>
              <a:gd name="adj2" fmla="val 685531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10" name="TextBox 12"/>
          <p:cNvSpPr txBox="1">
            <a:spLocks noChangeArrowheads="1"/>
          </p:cNvSpPr>
          <p:nvPr/>
        </p:nvSpPr>
        <p:spPr bwMode="auto">
          <a:xfrm>
            <a:off x="357188" y="1500188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</a:t>
            </a:r>
          </a:p>
        </p:txBody>
      </p:sp>
      <p:sp>
        <p:nvSpPr>
          <p:cNvPr id="21511" name="TextBox 13"/>
          <p:cNvSpPr txBox="1">
            <a:spLocks noChangeArrowheads="1"/>
          </p:cNvSpPr>
          <p:nvPr/>
        </p:nvSpPr>
        <p:spPr bwMode="auto">
          <a:xfrm>
            <a:off x="3000375" y="2357438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60</a:t>
            </a:r>
            <a:r>
              <a:rPr lang="ru-RU" sz="3200" b="1">
                <a:sym typeface="Symbol" pitchFamily="18" charset="2"/>
              </a:rPr>
              <a:t></a:t>
            </a:r>
            <a:endParaRPr lang="ru-RU" sz="3200" b="1"/>
          </a:p>
        </p:txBody>
      </p: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4000500" y="4143375"/>
            <a:ext cx="428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ym typeface="Symbol" pitchFamily="18" charset="2"/>
              </a:rPr>
              <a:t>x</a:t>
            </a:r>
            <a:endParaRPr lang="ru-RU" sz="4400" b="1"/>
          </a:p>
        </p:txBody>
      </p:sp>
      <p:grpSp>
        <p:nvGrpSpPr>
          <p:cNvPr id="21513" name="Группа 16"/>
          <p:cNvGrpSpPr>
            <a:grpSpLocks/>
          </p:cNvGrpSpPr>
          <p:nvPr/>
        </p:nvGrpSpPr>
        <p:grpSpPr bwMode="auto">
          <a:xfrm>
            <a:off x="3352800" y="2713038"/>
            <a:ext cx="1149350" cy="1047750"/>
            <a:chOff x="3353376" y="2713182"/>
            <a:chExt cx="1148391" cy="1047891"/>
          </a:xfrm>
        </p:grpSpPr>
        <p:sp>
          <p:nvSpPr>
            <p:cNvPr id="10" name="Дуга 9"/>
            <p:cNvSpPr/>
            <p:nvPr/>
          </p:nvSpPr>
          <p:spPr>
            <a:xfrm rot="19713049">
              <a:off x="3353376" y="2713182"/>
              <a:ext cx="1148391" cy="849426"/>
            </a:xfrm>
            <a:prstGeom prst="arc">
              <a:avLst>
                <a:gd name="adj1" fmla="val 11015567"/>
                <a:gd name="adj2" fmla="val 20777761"/>
              </a:avLst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Дуга 15"/>
            <p:cNvSpPr/>
            <p:nvPr/>
          </p:nvSpPr>
          <p:spPr>
            <a:xfrm rot="19713049">
              <a:off x="3491374" y="2813207"/>
              <a:ext cx="999291" cy="947866"/>
            </a:xfrm>
            <a:prstGeom prst="arc">
              <a:avLst>
                <a:gd name="adj1" fmla="val 11015567"/>
                <a:gd name="adj2" fmla="val 20579330"/>
              </a:avLst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72313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300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1515" name="Прямоугольник 18"/>
          <p:cNvSpPr>
            <a:spLocks noChangeArrowheads="1"/>
          </p:cNvSpPr>
          <p:nvPr/>
        </p:nvSpPr>
        <p:spPr bwMode="auto">
          <a:xfrm>
            <a:off x="4286250" y="357187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7" name="Овал 16"/>
          <p:cNvSpPr/>
          <p:nvPr/>
        </p:nvSpPr>
        <p:spPr>
          <a:xfrm>
            <a:off x="4214813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476250"/>
            <a:ext cx="74676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4286250" y="2643188"/>
            <a:ext cx="2000250" cy="13589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4"/>
          </p:cNvCxnSpPr>
          <p:nvPr/>
        </p:nvCxnSpPr>
        <p:spPr>
          <a:xfrm rot="5400000" flipH="1">
            <a:off x="3106738" y="5180013"/>
            <a:ext cx="2357437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7839104">
            <a:off x="3973513" y="3629025"/>
            <a:ext cx="1196975" cy="1044575"/>
          </a:xfrm>
          <a:prstGeom prst="arc">
            <a:avLst>
              <a:gd name="adj1" fmla="val 9844297"/>
              <a:gd name="adj2" fmla="val 2077776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7839104">
            <a:off x="3971131" y="3571082"/>
            <a:ext cx="1000125" cy="947738"/>
          </a:xfrm>
          <a:prstGeom prst="arc">
            <a:avLst>
              <a:gd name="adj1" fmla="val 11015567"/>
              <a:gd name="adj2" fmla="val 2057933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14614175">
            <a:off x="3530600" y="3092450"/>
            <a:ext cx="1787525" cy="1749425"/>
          </a:xfrm>
          <a:prstGeom prst="arc">
            <a:avLst>
              <a:gd name="adj1" fmla="val 12914285"/>
              <a:gd name="adj2" fmla="val 461634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7" name="Прямоугольник 15"/>
          <p:cNvSpPr>
            <a:spLocks noChangeArrowheads="1"/>
          </p:cNvSpPr>
          <p:nvPr/>
        </p:nvSpPr>
        <p:spPr bwMode="auto">
          <a:xfrm>
            <a:off x="3786188" y="3000375"/>
            <a:ext cx="571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ym typeface="Symbol" pitchFamily="18" charset="2"/>
              </a:rPr>
              <a:t>x</a:t>
            </a:r>
            <a:endParaRPr lang="ru-RU" sz="4400" b="1"/>
          </a:p>
        </p:txBody>
      </p:sp>
      <p:sp>
        <p:nvSpPr>
          <p:cNvPr id="22538" name="TextBox 16"/>
          <p:cNvSpPr txBox="1">
            <a:spLocks noChangeArrowheads="1"/>
          </p:cNvSpPr>
          <p:nvPr/>
        </p:nvSpPr>
        <p:spPr bwMode="auto">
          <a:xfrm>
            <a:off x="4929188" y="4357688"/>
            <a:ext cx="1643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120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2539" name="TextBox 17"/>
          <p:cNvSpPr txBox="1">
            <a:spLocks noChangeArrowheads="1"/>
          </p:cNvSpPr>
          <p:nvPr/>
        </p:nvSpPr>
        <p:spPr bwMode="auto">
          <a:xfrm>
            <a:off x="500063" y="178593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</a:t>
            </a:r>
            <a:r>
              <a:rPr lang="en-US" sz="4000" b="1"/>
              <a:t>2</a:t>
            </a:r>
            <a:endParaRPr lang="ru-RU" sz="4000" b="1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72313" y="1785938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240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2541" name="Прямоугольник 23"/>
          <p:cNvSpPr>
            <a:spLocks noChangeArrowheads="1"/>
          </p:cNvSpPr>
          <p:nvPr/>
        </p:nvSpPr>
        <p:spPr bwMode="auto">
          <a:xfrm>
            <a:off x="3786188" y="3786188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6" name="Овал 15"/>
          <p:cNvSpPr/>
          <p:nvPr/>
        </p:nvSpPr>
        <p:spPr>
          <a:xfrm flipV="1">
            <a:off x="4286250" y="39290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620713"/>
            <a:ext cx="7467600" cy="5921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4286250" y="4000500"/>
            <a:ext cx="1928813" cy="15001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4" idx="3"/>
          </p:cNvCxnSpPr>
          <p:nvPr/>
        </p:nvCxnSpPr>
        <p:spPr>
          <a:xfrm rot="10800000" flipV="1">
            <a:off x="2568575" y="5500688"/>
            <a:ext cx="3646488" cy="1460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4" idx="3"/>
          </p:cNvCxnSpPr>
          <p:nvPr/>
        </p:nvCxnSpPr>
        <p:spPr>
          <a:xfrm rot="10800000" flipV="1">
            <a:off x="2568575" y="4000500"/>
            <a:ext cx="1789113" cy="16462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6602866">
            <a:off x="5172869" y="5007769"/>
            <a:ext cx="998538" cy="946150"/>
          </a:xfrm>
          <a:prstGeom prst="arc">
            <a:avLst>
              <a:gd name="adj1" fmla="val 15489750"/>
              <a:gd name="adj2" fmla="val 2040951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16602866">
            <a:off x="5315744" y="5079207"/>
            <a:ext cx="998537" cy="946150"/>
          </a:xfrm>
          <a:prstGeom prst="arc">
            <a:avLst>
              <a:gd name="adj1" fmla="val 16024805"/>
              <a:gd name="adj2" fmla="val 2040951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7307984">
            <a:off x="3519488" y="3070225"/>
            <a:ext cx="1790700" cy="1714500"/>
          </a:xfrm>
          <a:prstGeom prst="arc">
            <a:avLst>
              <a:gd name="adj1" fmla="val 17027227"/>
              <a:gd name="adj2" fmla="val 77425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62" name="TextBox 16"/>
          <p:cNvSpPr txBox="1">
            <a:spLocks noChangeArrowheads="1"/>
          </p:cNvSpPr>
          <p:nvPr/>
        </p:nvSpPr>
        <p:spPr bwMode="auto">
          <a:xfrm>
            <a:off x="4071938" y="4071938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23563" name="TextBox 17"/>
          <p:cNvSpPr txBox="1">
            <a:spLocks noChangeArrowheads="1"/>
          </p:cNvSpPr>
          <p:nvPr/>
        </p:nvSpPr>
        <p:spPr bwMode="auto">
          <a:xfrm>
            <a:off x="4357688" y="4786313"/>
            <a:ext cx="1214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45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3564" name="TextBox 18"/>
          <p:cNvSpPr txBox="1">
            <a:spLocks noChangeArrowheads="1"/>
          </p:cNvSpPr>
          <p:nvPr/>
        </p:nvSpPr>
        <p:spPr bwMode="auto">
          <a:xfrm>
            <a:off x="428625" y="171450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№3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5188" y="1714500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90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3566" name="TextBox 20"/>
          <p:cNvSpPr txBox="1">
            <a:spLocks noChangeArrowheads="1"/>
          </p:cNvSpPr>
          <p:nvPr/>
        </p:nvSpPr>
        <p:spPr bwMode="auto">
          <a:xfrm>
            <a:off x="4000500" y="3357563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7" name="Овал 16"/>
          <p:cNvSpPr/>
          <p:nvPr/>
        </p:nvSpPr>
        <p:spPr>
          <a:xfrm flipV="1">
            <a:off x="4286250" y="4000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620713"/>
            <a:ext cx="7467600" cy="520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2678907" y="2393156"/>
            <a:ext cx="2286000" cy="9286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2071688" y="2857500"/>
            <a:ext cx="2214562" cy="11430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071688" y="1714500"/>
            <a:ext cx="128587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Прямоугольник 11"/>
          <p:cNvSpPr>
            <a:spLocks noChangeArrowheads="1"/>
          </p:cNvSpPr>
          <p:nvPr/>
        </p:nvSpPr>
        <p:spPr bwMode="auto">
          <a:xfrm>
            <a:off x="4071938" y="3929063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4" name="Дуга 13"/>
          <p:cNvSpPr/>
          <p:nvPr/>
        </p:nvSpPr>
        <p:spPr>
          <a:xfrm rot="7307984">
            <a:off x="3519488" y="3070225"/>
            <a:ext cx="1790700" cy="1714500"/>
          </a:xfrm>
          <a:prstGeom prst="arc">
            <a:avLst>
              <a:gd name="adj1" fmla="val 7119044"/>
              <a:gd name="adj2" fmla="val 4644441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5550949">
            <a:off x="1852612" y="2476501"/>
            <a:ext cx="1000125" cy="946150"/>
          </a:xfrm>
          <a:prstGeom prst="arc">
            <a:avLst>
              <a:gd name="adj1" fmla="val 11724694"/>
              <a:gd name="adj2" fmla="val 1795875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5822589">
            <a:off x="1995487" y="2476501"/>
            <a:ext cx="1000125" cy="946150"/>
          </a:xfrm>
          <a:prstGeom prst="arc">
            <a:avLst>
              <a:gd name="adj1" fmla="val 11241820"/>
              <a:gd name="adj2" fmla="val 1835375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7" name="Прямоугольник 16"/>
          <p:cNvSpPr>
            <a:spLocks noChangeArrowheads="1"/>
          </p:cNvSpPr>
          <p:nvPr/>
        </p:nvSpPr>
        <p:spPr bwMode="auto">
          <a:xfrm>
            <a:off x="2857500" y="2500313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7</a:t>
            </a:r>
            <a:r>
              <a:rPr lang="en-US" sz="4000" b="1"/>
              <a:t>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4588" name="TextBox 17"/>
          <p:cNvSpPr txBox="1">
            <a:spLocks noChangeArrowheads="1"/>
          </p:cNvSpPr>
          <p:nvPr/>
        </p:nvSpPr>
        <p:spPr bwMode="auto">
          <a:xfrm>
            <a:off x="4714875" y="3571875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24589" name="TextBox 18"/>
          <p:cNvSpPr txBox="1">
            <a:spLocks noChangeArrowheads="1"/>
          </p:cNvSpPr>
          <p:nvPr/>
        </p:nvSpPr>
        <p:spPr bwMode="auto">
          <a:xfrm>
            <a:off x="500063" y="171450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№4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5188" y="1643063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330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214813" y="39290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827088" y="549275"/>
            <a:ext cx="74676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4" idx="6"/>
          </p:cNvCxnSpPr>
          <p:nvPr/>
        </p:nvCxnSpPr>
        <p:spPr>
          <a:xfrm flipH="1">
            <a:off x="1857375" y="3929063"/>
            <a:ext cx="4857750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4286250" y="2714625"/>
            <a:ext cx="214312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16388743">
            <a:off x="3519488" y="3070225"/>
            <a:ext cx="1790700" cy="1714500"/>
          </a:xfrm>
          <a:prstGeom prst="arc">
            <a:avLst>
              <a:gd name="adj1" fmla="val 16015767"/>
              <a:gd name="adj2" fmla="val 3283840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5550949">
            <a:off x="4638675" y="3333751"/>
            <a:ext cx="1000125" cy="946150"/>
          </a:xfrm>
          <a:prstGeom prst="arc">
            <a:avLst>
              <a:gd name="adj1" fmla="val 1179111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5550949">
            <a:off x="4495800" y="3405188"/>
            <a:ext cx="1000125" cy="946150"/>
          </a:xfrm>
          <a:prstGeom prst="arc">
            <a:avLst>
              <a:gd name="adj1" fmla="val 12138170"/>
              <a:gd name="adj2" fmla="val 1644413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9" name="Прямоугольник 14"/>
          <p:cNvSpPr>
            <a:spLocks noChangeArrowheads="1"/>
          </p:cNvSpPr>
          <p:nvPr/>
        </p:nvSpPr>
        <p:spPr bwMode="auto">
          <a:xfrm>
            <a:off x="4071938" y="3857625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5610" name="TextBox 15"/>
          <p:cNvSpPr txBox="1">
            <a:spLocks noChangeArrowheads="1"/>
          </p:cNvSpPr>
          <p:nvPr/>
        </p:nvSpPr>
        <p:spPr bwMode="auto">
          <a:xfrm>
            <a:off x="3643313" y="3071813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 </a:t>
            </a:r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25611" name="Прямоугольник 16"/>
          <p:cNvSpPr>
            <a:spLocks noChangeArrowheads="1"/>
          </p:cNvSpPr>
          <p:nvPr/>
        </p:nvSpPr>
        <p:spPr bwMode="auto">
          <a:xfrm>
            <a:off x="5572125" y="3214688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5612" name="TextBox 17"/>
          <p:cNvSpPr txBox="1">
            <a:spLocks noChangeArrowheads="1"/>
          </p:cNvSpPr>
          <p:nvPr/>
        </p:nvSpPr>
        <p:spPr bwMode="auto">
          <a:xfrm>
            <a:off x="500063" y="1643063"/>
            <a:ext cx="1214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15188" y="1714500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150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60350"/>
            <a:ext cx="8435975" cy="6191250"/>
          </a:xfrm>
        </p:spPr>
        <p:txBody>
          <a:bodyPr>
            <a:normAutofit lnSpcReduction="10000"/>
          </a:bodyPr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sz="1800" b="1" smtClean="0"/>
              <a:t>Предлагаем ответить на вопросы теста по изученной теме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sz="1800" i="1" smtClean="0"/>
              <a:t>(запомните количество правильных ответов)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1)                         На</a:t>
            </a:r>
            <a:r>
              <a:rPr lang="ru-RU" sz="2000" smtClean="0"/>
              <a:t> </a:t>
            </a:r>
            <a:r>
              <a:rPr lang="ru-RU" sz="1600" smtClean="0"/>
              <a:t>рисунке прямая по отношению к окружности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 </a:t>
            </a:r>
            <a:r>
              <a:rPr lang="ru-RU" sz="1600" smtClean="0">
                <a:hlinkClick r:id="rId2" action="ppaction://hlinksldjump"/>
              </a:rPr>
              <a:t>А </a:t>
            </a:r>
            <a:r>
              <a:rPr lang="ru-RU" sz="1600" smtClean="0"/>
              <a:t>секущая            </a:t>
            </a:r>
            <a:r>
              <a:rPr lang="ru-RU" sz="1600" smtClean="0">
                <a:hlinkClick r:id="rId3" action="ppaction://hlinksldjump"/>
              </a:rPr>
              <a:t>Б </a:t>
            </a:r>
            <a:r>
              <a:rPr lang="ru-RU" sz="1600" smtClean="0"/>
              <a:t>касательная   </a:t>
            </a:r>
            <a:r>
              <a:rPr lang="ru-RU" sz="1600" smtClean="0">
                <a:hlinkClick r:id="rId3" action="ppaction://hlinksldjump"/>
              </a:rPr>
              <a:t>С</a:t>
            </a:r>
            <a:r>
              <a:rPr lang="ru-RU" sz="1600" smtClean="0"/>
              <a:t> нет правильного ответа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2)                         На рисунке угол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 </a:t>
            </a:r>
            <a:r>
              <a:rPr lang="ru-RU" sz="1600" smtClean="0">
                <a:hlinkClick r:id="rId3" action="ppaction://hlinksldjump"/>
              </a:rPr>
              <a:t>А</a:t>
            </a:r>
            <a:r>
              <a:rPr lang="ru-RU" sz="1600" smtClean="0"/>
              <a:t> центральный    </a:t>
            </a:r>
            <a:r>
              <a:rPr lang="ru-RU" sz="1600" smtClean="0">
                <a:hlinkClick r:id="rId3" action="ppaction://hlinksldjump"/>
              </a:rPr>
              <a:t>Б</a:t>
            </a:r>
            <a:r>
              <a:rPr lang="ru-RU" sz="1600" smtClean="0"/>
              <a:t> вписанный     </a:t>
            </a:r>
            <a:r>
              <a:rPr lang="ru-RU" sz="1600" smtClean="0">
                <a:hlinkClick r:id="rId2" action="ppaction://hlinksldjump"/>
              </a:rPr>
              <a:t> С </a:t>
            </a:r>
            <a:r>
              <a:rPr lang="ru-RU" sz="1600" smtClean="0"/>
              <a:t>нет правильного ответа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3)                        Прямая – касательная по отношению к окружности.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Она образует с радиусом, проведенным в точку касания угол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</a:t>
            </a:r>
            <a:r>
              <a:rPr lang="ru-RU" sz="1600" smtClean="0">
                <a:hlinkClick r:id="rId3" action="ppaction://hlinksldjump"/>
              </a:rPr>
              <a:t> А</a:t>
            </a:r>
            <a:r>
              <a:rPr lang="ru-RU" sz="1600" smtClean="0"/>
              <a:t> острый              </a:t>
            </a:r>
            <a:r>
              <a:rPr lang="ru-RU" sz="1600" smtClean="0">
                <a:hlinkClick r:id="rId2" action="ppaction://hlinksldjump"/>
              </a:rPr>
              <a:t>Б</a:t>
            </a:r>
            <a:r>
              <a:rPr lang="ru-RU" sz="1600" smtClean="0"/>
              <a:t> прямой            </a:t>
            </a:r>
            <a:r>
              <a:rPr lang="ru-RU" sz="1600" smtClean="0">
                <a:hlinkClick r:id="rId3" action="ppaction://hlinksldjump"/>
              </a:rPr>
              <a:t>С </a:t>
            </a:r>
            <a:r>
              <a:rPr lang="ru-RU" sz="1600" smtClean="0"/>
              <a:t>тупой                  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4)                        Дуга АВС равна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</a:t>
            </a:r>
            <a:r>
              <a:rPr lang="ru-RU" sz="1600" smtClean="0">
                <a:hlinkClick r:id="rId3" action="ppaction://hlinksldjump"/>
              </a:rPr>
              <a:t> А </a:t>
            </a:r>
            <a:r>
              <a:rPr lang="ru-RU" sz="1600" smtClean="0"/>
              <a:t>360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-2</a:t>
            </a:r>
            <a:r>
              <a:rPr lang="en-US" sz="1600" smtClean="0">
                <a:cs typeface="Arial" charset="0"/>
              </a:rPr>
              <a:t>&lt;</a:t>
            </a:r>
            <a:r>
              <a:rPr lang="ru-RU" sz="1600" smtClean="0">
                <a:cs typeface="Arial" charset="0"/>
              </a:rPr>
              <a:t>АОС</a:t>
            </a:r>
            <a:r>
              <a:rPr lang="ru-RU" sz="1600" smtClean="0"/>
              <a:t>      </a:t>
            </a:r>
            <a:r>
              <a:rPr lang="ru-RU" sz="1600" smtClean="0">
                <a:hlinkClick r:id="rId2" action="ppaction://hlinksldjump"/>
              </a:rPr>
              <a:t>Б </a:t>
            </a:r>
            <a:r>
              <a:rPr lang="ru-RU" sz="1600" smtClean="0"/>
              <a:t>360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- </a:t>
            </a:r>
            <a:r>
              <a:rPr lang="en-US" sz="1600" smtClean="0">
                <a:cs typeface="Arial" charset="0"/>
              </a:rPr>
              <a:t>&lt;</a:t>
            </a:r>
            <a:r>
              <a:rPr lang="ru-RU" sz="1600" smtClean="0">
                <a:cs typeface="Arial" charset="0"/>
              </a:rPr>
              <a:t>АОС</a:t>
            </a:r>
            <a:r>
              <a:rPr lang="ru-RU" sz="1600" smtClean="0"/>
              <a:t>     </a:t>
            </a:r>
            <a:r>
              <a:rPr lang="ru-RU" sz="1600" smtClean="0">
                <a:hlinkClick r:id="rId3" action="ppaction://hlinksldjump"/>
              </a:rPr>
              <a:t>С</a:t>
            </a:r>
            <a:r>
              <a:rPr lang="ru-RU" sz="1600" smtClean="0"/>
              <a:t> 180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+ </a:t>
            </a:r>
            <a:r>
              <a:rPr lang="en-US" sz="1600" smtClean="0">
                <a:cs typeface="Arial" charset="0"/>
              </a:rPr>
              <a:t>&lt;</a:t>
            </a:r>
            <a:r>
              <a:rPr lang="ru-RU" sz="1600" smtClean="0">
                <a:cs typeface="Arial" charset="0"/>
              </a:rPr>
              <a:t>АОС</a:t>
            </a:r>
            <a:r>
              <a:rPr lang="ru-RU" sz="1600" smtClean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5)                        Дуга АОС равна 60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. Угол АВС равен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 </a:t>
            </a:r>
            <a:r>
              <a:rPr lang="ru-RU" sz="1600" smtClean="0">
                <a:hlinkClick r:id="rId3" action="ppaction://hlinksldjump"/>
              </a:rPr>
              <a:t>А</a:t>
            </a:r>
            <a:r>
              <a:rPr lang="ru-RU" sz="1600" smtClean="0"/>
              <a:t> 60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                    </a:t>
            </a:r>
            <a:r>
              <a:rPr lang="ru-RU" sz="1600" smtClean="0">
                <a:hlinkClick r:id="rId2" action="ppaction://hlinksldjump"/>
              </a:rPr>
              <a:t>Б </a:t>
            </a:r>
            <a:r>
              <a:rPr lang="ru-RU" sz="1600" smtClean="0"/>
              <a:t>30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/>
              <a:t>                    </a:t>
            </a:r>
            <a:r>
              <a:rPr lang="ru-RU" sz="1600" smtClean="0">
                <a:hlinkClick r:id="rId3" action="ppaction://hlinksldjump"/>
              </a:rPr>
              <a:t>С </a:t>
            </a:r>
            <a:r>
              <a:rPr lang="ru-RU" sz="1600" smtClean="0"/>
              <a:t>15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6)                        </a:t>
            </a:r>
            <a:r>
              <a:rPr lang="ru-RU" sz="1600" smtClean="0">
                <a:cs typeface="Arial" charset="0"/>
              </a:rPr>
              <a:t>Угол АВС равен </a:t>
            </a:r>
            <a:r>
              <a:rPr lang="ru-RU" sz="1600" smtClean="0"/>
              <a:t>30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. </a:t>
            </a:r>
            <a:r>
              <a:rPr lang="ru-RU" sz="1600" smtClean="0"/>
              <a:t> </a:t>
            </a:r>
            <a:r>
              <a:rPr lang="ru-RU" sz="1600" smtClean="0">
                <a:cs typeface="Arial" charset="0"/>
              </a:rPr>
              <a:t>Угол А</a:t>
            </a:r>
            <a:r>
              <a:rPr lang="en-US" sz="1600" smtClean="0">
                <a:cs typeface="Arial" charset="0"/>
              </a:rPr>
              <a:t>D</a:t>
            </a:r>
            <a:r>
              <a:rPr lang="ru-RU" sz="1600" smtClean="0">
                <a:cs typeface="Arial" charset="0"/>
              </a:rPr>
              <a:t>С равен </a:t>
            </a: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 </a:t>
            </a:r>
            <a:r>
              <a:rPr lang="ru-RU" sz="1600" smtClean="0">
                <a:hlinkClick r:id="rId3" action="ppaction://hlinksldjump"/>
              </a:rPr>
              <a:t>А</a:t>
            </a:r>
            <a:r>
              <a:rPr lang="ru-RU" sz="1600" smtClean="0"/>
              <a:t> 60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                    </a:t>
            </a:r>
            <a:r>
              <a:rPr lang="ru-RU" sz="1600" smtClean="0">
                <a:hlinkClick r:id="rId2" action="ppaction://hlinksldjump"/>
              </a:rPr>
              <a:t>Б </a:t>
            </a:r>
            <a:r>
              <a:rPr lang="ru-RU" sz="1600" smtClean="0"/>
              <a:t>30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/>
              <a:t>                    </a:t>
            </a:r>
            <a:r>
              <a:rPr lang="ru-RU" sz="1600" smtClean="0">
                <a:hlinkClick r:id="rId3" action="ppaction://hlinksldjump"/>
              </a:rPr>
              <a:t>С</a:t>
            </a:r>
            <a:r>
              <a:rPr lang="ru-RU" sz="1600" smtClean="0"/>
              <a:t> нет правильного ответа 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7)                        АВ – диаметр. </a:t>
            </a:r>
            <a:r>
              <a:rPr lang="ru-RU" sz="1600" smtClean="0">
                <a:cs typeface="Arial" charset="0"/>
              </a:rPr>
              <a:t>Угол АОВ равен </a:t>
            </a: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</a:t>
            </a:r>
            <a:r>
              <a:rPr lang="ru-RU" sz="1600" smtClean="0">
                <a:hlinkClick r:id="rId2" action="ppaction://hlinksldjump"/>
              </a:rPr>
              <a:t> А </a:t>
            </a:r>
            <a:r>
              <a:rPr lang="ru-RU" sz="1600" smtClean="0"/>
              <a:t>90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                    </a:t>
            </a:r>
            <a:r>
              <a:rPr lang="ru-RU" sz="1600" smtClean="0">
                <a:hlinkClick r:id="rId3" action="ppaction://hlinksldjump"/>
              </a:rPr>
              <a:t>Б </a:t>
            </a:r>
            <a:r>
              <a:rPr lang="ru-RU" sz="1600" smtClean="0"/>
              <a:t>180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/>
              <a:t>                 </a:t>
            </a:r>
            <a:r>
              <a:rPr lang="ru-RU" sz="1600" smtClean="0">
                <a:hlinkClick r:id="rId3" action="ppaction://hlinksldjump"/>
              </a:rPr>
              <a:t>С </a:t>
            </a:r>
            <a:r>
              <a:rPr lang="ru-RU" sz="1600" smtClean="0"/>
              <a:t>нет правильного ответа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endParaRPr lang="ru-RU" sz="1600" smtClean="0">
              <a:cs typeface="Arial" charset="0"/>
            </a:endParaRPr>
          </a:p>
        </p:txBody>
      </p:sp>
      <p:sp>
        <p:nvSpPr>
          <p:cNvPr id="26627" name="Oval 4"/>
          <p:cNvSpPr>
            <a:spLocks noChangeArrowheads="1"/>
          </p:cNvSpPr>
          <p:nvPr/>
        </p:nvSpPr>
        <p:spPr bwMode="auto">
          <a:xfrm>
            <a:off x="900113" y="1700213"/>
            <a:ext cx="503237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28" name="Line 6"/>
          <p:cNvSpPr>
            <a:spLocks noChangeShapeType="1"/>
          </p:cNvSpPr>
          <p:nvPr/>
        </p:nvSpPr>
        <p:spPr bwMode="auto">
          <a:xfrm>
            <a:off x="1403350" y="1125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29" name="Oval 7"/>
          <p:cNvSpPr>
            <a:spLocks noChangeArrowheads="1"/>
          </p:cNvSpPr>
          <p:nvPr/>
        </p:nvSpPr>
        <p:spPr bwMode="auto">
          <a:xfrm>
            <a:off x="900113" y="4149725"/>
            <a:ext cx="503237" cy="5032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0" name="Oval 8"/>
          <p:cNvSpPr>
            <a:spLocks noChangeArrowheads="1"/>
          </p:cNvSpPr>
          <p:nvPr/>
        </p:nvSpPr>
        <p:spPr bwMode="auto">
          <a:xfrm>
            <a:off x="1116013" y="1916113"/>
            <a:ext cx="71437" cy="714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V="1">
            <a:off x="1042988" y="1628775"/>
            <a:ext cx="576262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1042988" y="1844675"/>
            <a:ext cx="1444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33" name="Oval 12"/>
          <p:cNvSpPr>
            <a:spLocks noChangeArrowheads="1"/>
          </p:cNvSpPr>
          <p:nvPr/>
        </p:nvSpPr>
        <p:spPr bwMode="auto">
          <a:xfrm>
            <a:off x="900113" y="2492375"/>
            <a:ext cx="503237" cy="5032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4" name="Oval 13"/>
          <p:cNvSpPr>
            <a:spLocks noChangeArrowheads="1"/>
          </p:cNvSpPr>
          <p:nvPr/>
        </p:nvSpPr>
        <p:spPr bwMode="auto">
          <a:xfrm>
            <a:off x="1116013" y="2708275"/>
            <a:ext cx="71437" cy="714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5" name="Line 14"/>
          <p:cNvSpPr>
            <a:spLocks noChangeShapeType="1"/>
          </p:cNvSpPr>
          <p:nvPr/>
        </p:nvSpPr>
        <p:spPr bwMode="auto">
          <a:xfrm flipV="1">
            <a:off x="1116013" y="2565400"/>
            <a:ext cx="5762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36" name="Line 15"/>
          <p:cNvSpPr>
            <a:spLocks noChangeShapeType="1"/>
          </p:cNvSpPr>
          <p:nvPr/>
        </p:nvSpPr>
        <p:spPr bwMode="auto">
          <a:xfrm>
            <a:off x="1187450" y="2781300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37" name="Oval 25"/>
          <p:cNvSpPr>
            <a:spLocks noChangeArrowheads="1"/>
          </p:cNvSpPr>
          <p:nvPr/>
        </p:nvSpPr>
        <p:spPr bwMode="auto">
          <a:xfrm>
            <a:off x="900113" y="3357563"/>
            <a:ext cx="503237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8" name="Line 26"/>
          <p:cNvSpPr>
            <a:spLocks noChangeShapeType="1"/>
          </p:cNvSpPr>
          <p:nvPr/>
        </p:nvSpPr>
        <p:spPr bwMode="auto">
          <a:xfrm flipV="1">
            <a:off x="1187450" y="3284538"/>
            <a:ext cx="5048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39" name="Line 27"/>
          <p:cNvSpPr>
            <a:spLocks noChangeShapeType="1"/>
          </p:cNvSpPr>
          <p:nvPr/>
        </p:nvSpPr>
        <p:spPr bwMode="auto">
          <a:xfrm>
            <a:off x="1187450" y="36449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40" name="Oval 28"/>
          <p:cNvSpPr>
            <a:spLocks noChangeArrowheads="1"/>
          </p:cNvSpPr>
          <p:nvPr/>
        </p:nvSpPr>
        <p:spPr bwMode="auto">
          <a:xfrm>
            <a:off x="1116013" y="3573463"/>
            <a:ext cx="71437" cy="714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41" name="Text Box 29"/>
          <p:cNvSpPr txBox="1">
            <a:spLocks noChangeArrowheads="1"/>
          </p:cNvSpPr>
          <p:nvPr/>
        </p:nvSpPr>
        <p:spPr bwMode="auto">
          <a:xfrm>
            <a:off x="900113" y="3284538"/>
            <a:ext cx="431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о</a:t>
            </a:r>
          </a:p>
        </p:txBody>
      </p:sp>
      <p:sp>
        <p:nvSpPr>
          <p:cNvPr id="26642" name="Text Box 30"/>
          <p:cNvSpPr txBox="1">
            <a:spLocks noChangeArrowheads="1"/>
          </p:cNvSpPr>
          <p:nvPr/>
        </p:nvSpPr>
        <p:spPr bwMode="auto">
          <a:xfrm>
            <a:off x="1258888" y="3141663"/>
            <a:ext cx="5048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А</a:t>
            </a:r>
          </a:p>
        </p:txBody>
      </p:sp>
      <p:sp>
        <p:nvSpPr>
          <p:cNvPr id="26643" name="Text Box 31"/>
          <p:cNvSpPr txBox="1">
            <a:spLocks noChangeArrowheads="1"/>
          </p:cNvSpPr>
          <p:nvPr/>
        </p:nvSpPr>
        <p:spPr bwMode="auto">
          <a:xfrm>
            <a:off x="1187450" y="3716338"/>
            <a:ext cx="7207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 С</a:t>
            </a:r>
          </a:p>
        </p:txBody>
      </p:sp>
      <p:sp>
        <p:nvSpPr>
          <p:cNvPr id="26644" name="Text Box 32"/>
          <p:cNvSpPr txBox="1">
            <a:spLocks noChangeArrowheads="1"/>
          </p:cNvSpPr>
          <p:nvPr/>
        </p:nvSpPr>
        <p:spPr bwMode="auto">
          <a:xfrm>
            <a:off x="684213" y="3429000"/>
            <a:ext cx="2159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В</a:t>
            </a:r>
          </a:p>
        </p:txBody>
      </p:sp>
      <p:sp>
        <p:nvSpPr>
          <p:cNvPr id="26645" name="Oval 34"/>
          <p:cNvSpPr>
            <a:spLocks noChangeArrowheads="1"/>
          </p:cNvSpPr>
          <p:nvPr/>
        </p:nvSpPr>
        <p:spPr bwMode="auto">
          <a:xfrm>
            <a:off x="827088" y="908050"/>
            <a:ext cx="504825" cy="5032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46" name="Oval 36"/>
          <p:cNvSpPr>
            <a:spLocks noChangeArrowheads="1"/>
          </p:cNvSpPr>
          <p:nvPr/>
        </p:nvSpPr>
        <p:spPr bwMode="auto">
          <a:xfrm>
            <a:off x="900113" y="4941888"/>
            <a:ext cx="503237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47" name="Oval 37"/>
          <p:cNvSpPr>
            <a:spLocks noChangeArrowheads="1"/>
          </p:cNvSpPr>
          <p:nvPr/>
        </p:nvSpPr>
        <p:spPr bwMode="auto">
          <a:xfrm>
            <a:off x="900113" y="5805488"/>
            <a:ext cx="503237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48" name="Line 38"/>
          <p:cNvSpPr>
            <a:spLocks noChangeShapeType="1"/>
          </p:cNvSpPr>
          <p:nvPr/>
        </p:nvSpPr>
        <p:spPr bwMode="auto">
          <a:xfrm>
            <a:off x="900113" y="4365625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49" name="Line 39"/>
          <p:cNvSpPr>
            <a:spLocks noChangeShapeType="1"/>
          </p:cNvSpPr>
          <p:nvPr/>
        </p:nvSpPr>
        <p:spPr bwMode="auto">
          <a:xfrm flipV="1">
            <a:off x="900113" y="4149725"/>
            <a:ext cx="6477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0" name="Line 40"/>
          <p:cNvSpPr>
            <a:spLocks noChangeShapeType="1"/>
          </p:cNvSpPr>
          <p:nvPr/>
        </p:nvSpPr>
        <p:spPr bwMode="auto">
          <a:xfrm>
            <a:off x="900113" y="53006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1" name="Line 41"/>
          <p:cNvSpPr>
            <a:spLocks noChangeShapeType="1"/>
          </p:cNvSpPr>
          <p:nvPr/>
        </p:nvSpPr>
        <p:spPr bwMode="auto">
          <a:xfrm flipV="1">
            <a:off x="900113" y="4868863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2" name="Line 42"/>
          <p:cNvSpPr>
            <a:spLocks noChangeShapeType="1"/>
          </p:cNvSpPr>
          <p:nvPr/>
        </p:nvSpPr>
        <p:spPr bwMode="auto">
          <a:xfrm>
            <a:off x="900113" y="5084763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3" name="Line 43"/>
          <p:cNvSpPr>
            <a:spLocks noChangeShapeType="1"/>
          </p:cNvSpPr>
          <p:nvPr/>
        </p:nvSpPr>
        <p:spPr bwMode="auto">
          <a:xfrm>
            <a:off x="1258888" y="5805488"/>
            <a:ext cx="1444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4" name="Line 44"/>
          <p:cNvSpPr>
            <a:spLocks noChangeShapeType="1"/>
          </p:cNvSpPr>
          <p:nvPr/>
        </p:nvSpPr>
        <p:spPr bwMode="auto">
          <a:xfrm flipV="1">
            <a:off x="900113" y="5013325"/>
            <a:ext cx="7191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5" name="Line 45"/>
          <p:cNvSpPr>
            <a:spLocks noChangeShapeType="1"/>
          </p:cNvSpPr>
          <p:nvPr/>
        </p:nvSpPr>
        <p:spPr bwMode="auto">
          <a:xfrm flipV="1">
            <a:off x="900113" y="5805488"/>
            <a:ext cx="3587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6" name="Line 46"/>
          <p:cNvSpPr>
            <a:spLocks noChangeShapeType="1"/>
          </p:cNvSpPr>
          <p:nvPr/>
        </p:nvSpPr>
        <p:spPr bwMode="auto">
          <a:xfrm>
            <a:off x="900113" y="6021388"/>
            <a:ext cx="5032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7" name="Text Box 49"/>
          <p:cNvSpPr txBox="1">
            <a:spLocks noChangeArrowheads="1"/>
          </p:cNvSpPr>
          <p:nvPr/>
        </p:nvSpPr>
        <p:spPr bwMode="auto">
          <a:xfrm>
            <a:off x="1331913" y="5949950"/>
            <a:ext cx="2159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В</a:t>
            </a:r>
          </a:p>
        </p:txBody>
      </p:sp>
      <p:sp>
        <p:nvSpPr>
          <p:cNvPr id="26658" name="Text Box 50"/>
          <p:cNvSpPr txBox="1">
            <a:spLocks noChangeArrowheads="1"/>
          </p:cNvSpPr>
          <p:nvPr/>
        </p:nvSpPr>
        <p:spPr bwMode="auto">
          <a:xfrm>
            <a:off x="539750" y="5876925"/>
            <a:ext cx="431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  А</a:t>
            </a:r>
          </a:p>
        </p:txBody>
      </p:sp>
      <p:sp>
        <p:nvSpPr>
          <p:cNvPr id="26659" name="Text Box 51"/>
          <p:cNvSpPr txBox="1">
            <a:spLocks noChangeArrowheads="1"/>
          </p:cNvSpPr>
          <p:nvPr/>
        </p:nvSpPr>
        <p:spPr bwMode="auto">
          <a:xfrm>
            <a:off x="1187450" y="5589588"/>
            <a:ext cx="4333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О</a:t>
            </a:r>
          </a:p>
        </p:txBody>
      </p:sp>
      <p:sp>
        <p:nvSpPr>
          <p:cNvPr id="26660" name="Text Box 52"/>
          <p:cNvSpPr txBox="1">
            <a:spLocks noChangeArrowheads="1"/>
          </p:cNvSpPr>
          <p:nvPr/>
        </p:nvSpPr>
        <p:spPr bwMode="auto">
          <a:xfrm>
            <a:off x="684213" y="5157788"/>
            <a:ext cx="28733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В</a:t>
            </a:r>
          </a:p>
        </p:txBody>
      </p:sp>
      <p:sp>
        <p:nvSpPr>
          <p:cNvPr id="26661" name="Text Box 54"/>
          <p:cNvSpPr txBox="1">
            <a:spLocks noChangeArrowheads="1"/>
          </p:cNvSpPr>
          <p:nvPr/>
        </p:nvSpPr>
        <p:spPr bwMode="auto">
          <a:xfrm>
            <a:off x="684213" y="4868863"/>
            <a:ext cx="3587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D</a:t>
            </a:r>
            <a:endParaRPr lang="ru-RU" sz="1400"/>
          </a:p>
        </p:txBody>
      </p:sp>
      <p:sp>
        <p:nvSpPr>
          <p:cNvPr id="26662" name="Text Box 55"/>
          <p:cNvSpPr txBox="1">
            <a:spLocks noChangeArrowheads="1"/>
          </p:cNvSpPr>
          <p:nvPr/>
        </p:nvSpPr>
        <p:spPr bwMode="auto">
          <a:xfrm>
            <a:off x="1187450" y="4724400"/>
            <a:ext cx="431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 </a:t>
            </a:r>
            <a:r>
              <a:rPr lang="en-US" sz="1400"/>
              <a:t>C</a:t>
            </a:r>
            <a:endParaRPr lang="ru-RU" sz="1400"/>
          </a:p>
        </p:txBody>
      </p:sp>
      <p:sp>
        <p:nvSpPr>
          <p:cNvPr id="26663" name="Text Box 56"/>
          <p:cNvSpPr txBox="1">
            <a:spLocks noChangeArrowheads="1"/>
          </p:cNvSpPr>
          <p:nvPr/>
        </p:nvSpPr>
        <p:spPr bwMode="auto">
          <a:xfrm>
            <a:off x="1258888" y="5300663"/>
            <a:ext cx="28733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А</a:t>
            </a:r>
          </a:p>
        </p:txBody>
      </p:sp>
      <p:sp>
        <p:nvSpPr>
          <p:cNvPr id="26664" name="Text Box 57"/>
          <p:cNvSpPr txBox="1">
            <a:spLocks noChangeArrowheads="1"/>
          </p:cNvSpPr>
          <p:nvPr/>
        </p:nvSpPr>
        <p:spPr bwMode="auto">
          <a:xfrm>
            <a:off x="1187450" y="3933825"/>
            <a:ext cx="3603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А</a:t>
            </a:r>
          </a:p>
        </p:txBody>
      </p:sp>
      <p:sp>
        <p:nvSpPr>
          <p:cNvPr id="26665" name="Text Box 58"/>
          <p:cNvSpPr txBox="1">
            <a:spLocks noChangeArrowheads="1"/>
          </p:cNvSpPr>
          <p:nvPr/>
        </p:nvSpPr>
        <p:spPr bwMode="auto">
          <a:xfrm>
            <a:off x="1258888" y="4508500"/>
            <a:ext cx="4302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С</a:t>
            </a:r>
          </a:p>
        </p:txBody>
      </p:sp>
      <p:sp>
        <p:nvSpPr>
          <p:cNvPr id="26666" name="Text Box 59"/>
          <p:cNvSpPr txBox="1">
            <a:spLocks noChangeArrowheads="1"/>
          </p:cNvSpPr>
          <p:nvPr/>
        </p:nvSpPr>
        <p:spPr bwMode="auto">
          <a:xfrm>
            <a:off x="684213" y="4221163"/>
            <a:ext cx="2159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В</a:t>
            </a:r>
          </a:p>
        </p:txBody>
      </p:sp>
      <p:sp>
        <p:nvSpPr>
          <p:cNvPr id="26667" name="Text Box 60"/>
          <p:cNvSpPr txBox="1">
            <a:spLocks noChangeArrowheads="1"/>
          </p:cNvSpPr>
          <p:nvPr/>
        </p:nvSpPr>
        <p:spPr bwMode="auto">
          <a:xfrm>
            <a:off x="6300788" y="6465888"/>
            <a:ext cx="293528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68" name="Text Box 61"/>
          <p:cNvSpPr txBox="1">
            <a:spLocks noChangeArrowheads="1"/>
          </p:cNvSpPr>
          <p:nvPr/>
        </p:nvSpPr>
        <p:spPr bwMode="auto">
          <a:xfrm>
            <a:off x="1331913" y="4221163"/>
            <a:ext cx="2174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О</a:t>
            </a:r>
          </a:p>
        </p:txBody>
      </p:sp>
      <p:sp>
        <p:nvSpPr>
          <p:cNvPr id="698430" name="Text Box 62"/>
          <p:cNvSpPr txBox="1">
            <a:spLocks noChangeArrowheads="1"/>
          </p:cNvSpPr>
          <p:nvPr/>
        </p:nvSpPr>
        <p:spPr bwMode="auto">
          <a:xfrm>
            <a:off x="8027988" y="6237288"/>
            <a:ext cx="900112" cy="406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ИТОГ</a:t>
            </a:r>
            <a:endParaRPr lang="ru-RU" sz="2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70" name="Oval 64"/>
          <p:cNvSpPr>
            <a:spLocks noChangeArrowheads="1"/>
          </p:cNvSpPr>
          <p:nvPr/>
        </p:nvSpPr>
        <p:spPr bwMode="auto">
          <a:xfrm>
            <a:off x="1042988" y="1125538"/>
            <a:ext cx="71437" cy="714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98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400" b="1" i="1" dirty="0" smtClean="0">
                <a:solidFill>
                  <a:srgbClr val="002060"/>
                </a:solidFill>
              </a:rPr>
              <a:t>Правильные ответы к тесту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802858" name="Group 42"/>
          <p:cNvGraphicFramePr>
            <a:graphicFrameLocks noGrp="1"/>
          </p:cNvGraphicFramePr>
          <p:nvPr>
            <p:ph type="tbl" idx="1"/>
          </p:nvPr>
        </p:nvGraphicFramePr>
        <p:xfrm>
          <a:off x="2627313" y="1341438"/>
          <a:ext cx="2963862" cy="4907238"/>
        </p:xfrm>
        <a:graphic>
          <a:graphicData uri="http://schemas.openxmlformats.org/drawingml/2006/table">
            <a:tbl>
              <a:tblPr/>
              <a:tblGrid>
                <a:gridCol w="1242793"/>
                <a:gridCol w="1721069"/>
              </a:tblGrid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Б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Б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Б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Б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7.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</a:t>
                      </a: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7" name="AutoShape 43"/>
          <p:cNvSpPr>
            <a:spLocks noChangeArrowheads="1"/>
          </p:cNvSpPr>
          <p:nvPr/>
        </p:nvSpPr>
        <p:spPr bwMode="auto">
          <a:xfrm rot="-158481">
            <a:off x="7956550" y="331788"/>
            <a:ext cx="4318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476250"/>
            <a:ext cx="74676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4" idx="6"/>
          </p:cNvCxnSpPr>
          <p:nvPr/>
        </p:nvCxnSpPr>
        <p:spPr>
          <a:xfrm flipH="1">
            <a:off x="1857375" y="3929063"/>
            <a:ext cx="4857750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4286250" y="2714625"/>
            <a:ext cx="214312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16388743">
            <a:off x="3519488" y="3070225"/>
            <a:ext cx="1790700" cy="1714500"/>
          </a:xfrm>
          <a:prstGeom prst="arc">
            <a:avLst>
              <a:gd name="adj1" fmla="val 16870916"/>
              <a:gd name="adj2" fmla="val 3283840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5550949">
            <a:off x="4638675" y="3333751"/>
            <a:ext cx="1000125" cy="946150"/>
          </a:xfrm>
          <a:prstGeom prst="arc">
            <a:avLst>
              <a:gd name="adj1" fmla="val 1179111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5550949">
            <a:off x="4495800" y="3405188"/>
            <a:ext cx="1000125" cy="946150"/>
          </a:xfrm>
          <a:prstGeom prst="arc">
            <a:avLst>
              <a:gd name="adj1" fmla="val 12138170"/>
              <a:gd name="adj2" fmla="val 1644413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9" name="Прямоугольник 14"/>
          <p:cNvSpPr>
            <a:spLocks noChangeArrowheads="1"/>
          </p:cNvSpPr>
          <p:nvPr/>
        </p:nvSpPr>
        <p:spPr bwMode="auto">
          <a:xfrm>
            <a:off x="4000500" y="3857625"/>
            <a:ext cx="5000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30730" name="TextBox 15"/>
          <p:cNvSpPr txBox="1">
            <a:spLocks noChangeArrowheads="1"/>
          </p:cNvSpPr>
          <p:nvPr/>
        </p:nvSpPr>
        <p:spPr bwMode="auto">
          <a:xfrm>
            <a:off x="4071938" y="2928938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 </a:t>
            </a:r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30731" name="Прямоугольник 16"/>
          <p:cNvSpPr>
            <a:spLocks noChangeArrowheads="1"/>
          </p:cNvSpPr>
          <p:nvPr/>
        </p:nvSpPr>
        <p:spPr bwMode="auto">
          <a:xfrm>
            <a:off x="5572125" y="3214688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2767806" y="2375695"/>
            <a:ext cx="714375" cy="23923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>
            <a:off x="3186113" y="3643313"/>
            <a:ext cx="63500" cy="279400"/>
          </a:xfrm>
          <a:custGeom>
            <a:avLst/>
            <a:gdLst>
              <a:gd name="connsiteX0" fmla="*/ 44245 w 63909"/>
              <a:gd name="connsiteY0" fmla="*/ 0 h 280219"/>
              <a:gd name="connsiteX1" fmla="*/ 58993 w 63909"/>
              <a:gd name="connsiteY1" fmla="*/ 44245 h 280219"/>
              <a:gd name="connsiteX2" fmla="*/ 14748 w 63909"/>
              <a:gd name="connsiteY2" fmla="*/ 88490 h 280219"/>
              <a:gd name="connsiteX3" fmla="*/ 0 w 63909"/>
              <a:gd name="connsiteY3" fmla="*/ 132735 h 280219"/>
              <a:gd name="connsiteX4" fmla="*/ 44245 w 63909"/>
              <a:gd name="connsiteY4" fmla="*/ 176980 h 280219"/>
              <a:gd name="connsiteX5" fmla="*/ 14748 w 63909"/>
              <a:gd name="connsiteY5" fmla="*/ 221225 h 280219"/>
              <a:gd name="connsiteX6" fmla="*/ 14748 w 63909"/>
              <a:gd name="connsiteY6" fmla="*/ 280219 h 2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09" h="280219">
                <a:moveTo>
                  <a:pt x="44245" y="0"/>
                </a:moveTo>
                <a:cubicBezTo>
                  <a:pt x="49161" y="14748"/>
                  <a:pt x="63909" y="29497"/>
                  <a:pt x="58993" y="44245"/>
                </a:cubicBezTo>
                <a:cubicBezTo>
                  <a:pt x="52397" y="64032"/>
                  <a:pt x="26317" y="71136"/>
                  <a:pt x="14748" y="88490"/>
                </a:cubicBezTo>
                <a:cubicBezTo>
                  <a:pt x="6125" y="101425"/>
                  <a:pt x="4916" y="117987"/>
                  <a:pt x="0" y="132735"/>
                </a:cubicBezTo>
                <a:cubicBezTo>
                  <a:pt x="14748" y="147483"/>
                  <a:pt x="40816" y="156406"/>
                  <a:pt x="44245" y="176980"/>
                </a:cubicBezTo>
                <a:cubicBezTo>
                  <a:pt x="47159" y="194464"/>
                  <a:pt x="19618" y="204182"/>
                  <a:pt x="14748" y="221225"/>
                </a:cubicBezTo>
                <a:cubicBezTo>
                  <a:pt x="9346" y="240133"/>
                  <a:pt x="14748" y="260554"/>
                  <a:pt x="14748" y="280219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34" name="Прямоугольник 25"/>
          <p:cNvSpPr>
            <a:spLocks noChangeArrowheads="1"/>
          </p:cNvSpPr>
          <p:nvPr/>
        </p:nvSpPr>
        <p:spPr bwMode="auto">
          <a:xfrm>
            <a:off x="2000250" y="3286125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15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0735" name="TextBox 26"/>
          <p:cNvSpPr txBox="1">
            <a:spLocks noChangeArrowheads="1"/>
          </p:cNvSpPr>
          <p:nvPr/>
        </p:nvSpPr>
        <p:spPr bwMode="auto">
          <a:xfrm>
            <a:off x="571500" y="1643063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№6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72313" y="1643063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135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214813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 bwMode="auto">
          <a:xfrm>
            <a:off x="357188" y="476250"/>
            <a:ext cx="8072437" cy="666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2857500" y="1928813"/>
            <a:ext cx="3429000" cy="33575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071563" y="2786063"/>
            <a:ext cx="2643187" cy="9286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4357688" y="3786188"/>
            <a:ext cx="1928812" cy="15001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928813" y="3786188"/>
            <a:ext cx="2428875" cy="7858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 rot="4018992">
            <a:off x="2132013" y="1430338"/>
            <a:ext cx="1611312" cy="1312862"/>
          </a:xfrm>
          <a:prstGeom prst="arc">
            <a:avLst>
              <a:gd name="adj1" fmla="val 19795381"/>
              <a:gd name="adj2" fmla="val 3283840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12584090">
            <a:off x="3189288" y="2354263"/>
            <a:ext cx="2454275" cy="1703387"/>
          </a:xfrm>
          <a:prstGeom prst="arc">
            <a:avLst>
              <a:gd name="adj1" fmla="val 12912110"/>
              <a:gd name="adj2" fmla="val 1644413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Дуга 22"/>
          <p:cNvSpPr/>
          <p:nvPr/>
        </p:nvSpPr>
        <p:spPr>
          <a:xfrm rot="12584090">
            <a:off x="3019425" y="2478088"/>
            <a:ext cx="2570163" cy="1624012"/>
          </a:xfrm>
          <a:prstGeom prst="arc">
            <a:avLst>
              <a:gd name="adj1" fmla="val 12498217"/>
              <a:gd name="adj2" fmla="val 1644413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5" name="Прямоугольник 24"/>
          <p:cNvSpPr>
            <a:spLocks noChangeArrowheads="1"/>
          </p:cNvSpPr>
          <p:nvPr/>
        </p:nvSpPr>
        <p:spPr bwMode="auto">
          <a:xfrm>
            <a:off x="3786188" y="3214688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31756" name="Прямоугольник 25"/>
          <p:cNvSpPr>
            <a:spLocks noChangeArrowheads="1"/>
          </p:cNvSpPr>
          <p:nvPr/>
        </p:nvSpPr>
        <p:spPr bwMode="auto">
          <a:xfrm>
            <a:off x="3643313" y="4214813"/>
            <a:ext cx="1217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110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1757" name="TextBox 26"/>
          <p:cNvSpPr txBox="1">
            <a:spLocks noChangeArrowheads="1"/>
          </p:cNvSpPr>
          <p:nvPr/>
        </p:nvSpPr>
        <p:spPr bwMode="auto">
          <a:xfrm>
            <a:off x="2786063" y="278606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1758" name="TextBox 27"/>
          <p:cNvSpPr txBox="1">
            <a:spLocks noChangeArrowheads="1"/>
          </p:cNvSpPr>
          <p:nvPr/>
        </p:nvSpPr>
        <p:spPr bwMode="auto">
          <a:xfrm>
            <a:off x="500063" y="1571625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№7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429500" y="1714500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55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 flipV="1">
            <a:off x="4286250" y="37147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6363" cy="511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</a:rPr>
              <a:t>Цели и задачи: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57200" y="928688"/>
            <a:ext cx="7467600" cy="5545137"/>
          </a:xfrm>
        </p:spPr>
        <p:txBody>
          <a:bodyPr/>
          <a:lstStyle/>
          <a:p>
            <a:r>
              <a:rPr lang="ru-RU" sz="2000" b="1" smtClean="0"/>
              <a:t>Образовательные:</a:t>
            </a:r>
            <a:r>
              <a:rPr lang="ru-RU" sz="2000" smtClean="0"/>
              <a:t> систематизировать знания и умения учащихся по теме «Центральные и вписанные углы». Укрепить  знания слабоуспевающих учеников, укрепить и расширить знания среднеуспевающих и хорошо успевающих учащихся. Отработать навыки решения задач на применение понятий вписанного и центрального углов, на применение теоремы о вписанном угле и ее следствий.</a:t>
            </a:r>
          </a:p>
          <a:p>
            <a:r>
              <a:rPr lang="ru-RU" sz="2000" b="1" smtClean="0"/>
              <a:t>Развивающие:</a:t>
            </a:r>
            <a:r>
              <a:rPr lang="ru-RU" sz="2000" smtClean="0"/>
              <a:t> развивать у учащихся способность анализировать, проводить сопоставление, обобщать, строить доказательства, проводить наблюдения, планировать деятельность.</a:t>
            </a:r>
          </a:p>
          <a:p>
            <a:r>
              <a:rPr lang="ru-RU" sz="2000" b="1" smtClean="0"/>
              <a:t>Воспитательные:</a:t>
            </a:r>
            <a:r>
              <a:rPr lang="ru-RU" sz="2000" smtClean="0"/>
              <a:t> воспитание культуры математической речи; построение плана ответа; формирование умений осуществлять взаимоконтроль, самоконтроль.</a:t>
            </a:r>
          </a:p>
          <a:p>
            <a:endParaRPr lang="ru-RU" smtClean="0">
              <a:solidFill>
                <a:srgbClr val="002060"/>
              </a:solidFill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13" y="188913"/>
            <a:ext cx="1039812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250825" y="333375"/>
            <a:ext cx="8215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85938" y="1428750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2071688" y="2643188"/>
            <a:ext cx="2071687" cy="12858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4143375" y="2571750"/>
            <a:ext cx="2143125" cy="135731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4"/>
          </p:cNvCxnSpPr>
          <p:nvPr/>
        </p:nvCxnSpPr>
        <p:spPr>
          <a:xfrm rot="5400000" flipH="1">
            <a:off x="1321595" y="3393281"/>
            <a:ext cx="3643312" cy="2143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4"/>
          </p:cNvCxnSpPr>
          <p:nvPr/>
        </p:nvCxnSpPr>
        <p:spPr>
          <a:xfrm rot="5400000" flipH="1" flipV="1">
            <a:off x="3393282" y="3393281"/>
            <a:ext cx="3714750" cy="20716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13971547">
            <a:off x="3412331" y="3250407"/>
            <a:ext cx="1516063" cy="1428750"/>
          </a:xfrm>
          <a:prstGeom prst="arc">
            <a:avLst>
              <a:gd name="adj1" fmla="val 20367263"/>
              <a:gd name="adj2" fmla="val 5645157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Дуга 18"/>
          <p:cNvSpPr/>
          <p:nvPr/>
        </p:nvSpPr>
        <p:spPr>
          <a:xfrm rot="570937">
            <a:off x="3714750" y="5648325"/>
            <a:ext cx="1000125" cy="946150"/>
          </a:xfrm>
          <a:prstGeom prst="arc">
            <a:avLst>
              <a:gd name="adj1" fmla="val 13305347"/>
              <a:gd name="adj2" fmla="val 1780698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Дуга 19"/>
          <p:cNvSpPr/>
          <p:nvPr/>
        </p:nvSpPr>
        <p:spPr>
          <a:xfrm rot="570937">
            <a:off x="3714750" y="5835650"/>
            <a:ext cx="1000125" cy="946150"/>
          </a:xfrm>
          <a:prstGeom prst="arc">
            <a:avLst>
              <a:gd name="adj1" fmla="val 13827580"/>
              <a:gd name="adj2" fmla="val 17467272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9" name="TextBox 20"/>
          <p:cNvSpPr txBox="1">
            <a:spLocks noChangeArrowheads="1"/>
          </p:cNvSpPr>
          <p:nvPr/>
        </p:nvSpPr>
        <p:spPr bwMode="auto">
          <a:xfrm>
            <a:off x="3857625" y="257175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2780" name="Прямоугольник 21"/>
          <p:cNvSpPr>
            <a:spLocks noChangeArrowheads="1"/>
          </p:cNvSpPr>
          <p:nvPr/>
        </p:nvSpPr>
        <p:spPr bwMode="auto">
          <a:xfrm>
            <a:off x="3857625" y="5000625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75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2781" name="TextBox 22"/>
          <p:cNvSpPr txBox="1">
            <a:spLocks noChangeArrowheads="1"/>
          </p:cNvSpPr>
          <p:nvPr/>
        </p:nvSpPr>
        <p:spPr bwMode="auto">
          <a:xfrm>
            <a:off x="571500" y="1643063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№8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000875" y="1643063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150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2783" name="Прямоугольник 24"/>
          <p:cNvSpPr>
            <a:spLocks noChangeArrowheads="1"/>
          </p:cNvSpPr>
          <p:nvPr/>
        </p:nvSpPr>
        <p:spPr bwMode="auto">
          <a:xfrm>
            <a:off x="3857625" y="385762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6" name="Овал 25"/>
          <p:cNvSpPr/>
          <p:nvPr/>
        </p:nvSpPr>
        <p:spPr>
          <a:xfrm>
            <a:off x="4071938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785938" y="1428750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250825" y="404813"/>
            <a:ext cx="8215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4214813" y="2643188"/>
            <a:ext cx="2143125" cy="12160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3" idx="0"/>
          </p:cNvCxnSpPr>
          <p:nvPr/>
        </p:nvCxnSpPr>
        <p:spPr>
          <a:xfrm flipV="1">
            <a:off x="2071688" y="1428750"/>
            <a:ext cx="2143125" cy="12858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2071688" y="2716213"/>
            <a:ext cx="2214562" cy="11414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4143375" y="1428750"/>
            <a:ext cx="214312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Прямоугольник 23"/>
          <p:cNvSpPr>
            <a:spLocks noChangeArrowheads="1"/>
          </p:cNvSpPr>
          <p:nvPr/>
        </p:nvSpPr>
        <p:spPr bwMode="auto">
          <a:xfrm>
            <a:off x="4000500" y="3143250"/>
            <a:ext cx="396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5" name="Дуга 24"/>
          <p:cNvSpPr/>
          <p:nvPr/>
        </p:nvSpPr>
        <p:spPr>
          <a:xfrm rot="12120719">
            <a:off x="3092450" y="-82550"/>
            <a:ext cx="2244725" cy="2068513"/>
          </a:xfrm>
          <a:prstGeom prst="arc">
            <a:avLst>
              <a:gd name="adj1" fmla="val 12732043"/>
              <a:gd name="adj2" fmla="val 1708585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Дуга 25"/>
          <p:cNvSpPr/>
          <p:nvPr/>
        </p:nvSpPr>
        <p:spPr>
          <a:xfrm rot="12120719">
            <a:off x="2998788" y="112713"/>
            <a:ext cx="2360612" cy="1973262"/>
          </a:xfrm>
          <a:prstGeom prst="arc">
            <a:avLst>
              <a:gd name="adj1" fmla="val 12339549"/>
              <a:gd name="adj2" fmla="val 1745641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 rot="3382779">
            <a:off x="3165476" y="2552700"/>
            <a:ext cx="2152650" cy="2181225"/>
          </a:xfrm>
          <a:prstGeom prst="arc">
            <a:avLst>
              <a:gd name="adj1" fmla="val 17096516"/>
              <a:gd name="adj2" fmla="val 8485527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804" name="Прямоугольник 27"/>
          <p:cNvSpPr>
            <a:spLocks noChangeArrowheads="1"/>
          </p:cNvSpPr>
          <p:nvPr/>
        </p:nvSpPr>
        <p:spPr bwMode="auto">
          <a:xfrm>
            <a:off x="3786188" y="2071688"/>
            <a:ext cx="1246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120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3805" name="TextBox 28"/>
          <p:cNvSpPr txBox="1">
            <a:spLocks noChangeArrowheads="1"/>
          </p:cNvSpPr>
          <p:nvPr/>
        </p:nvSpPr>
        <p:spPr bwMode="auto">
          <a:xfrm>
            <a:off x="4000500" y="3929063"/>
            <a:ext cx="1071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3806" name="TextBox 29"/>
          <p:cNvSpPr txBox="1">
            <a:spLocks noChangeArrowheads="1"/>
          </p:cNvSpPr>
          <p:nvPr/>
        </p:nvSpPr>
        <p:spPr bwMode="auto">
          <a:xfrm>
            <a:off x="428625" y="1714500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№9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215188" y="1643063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240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4214813" y="37861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323850" y="333375"/>
            <a:ext cx="8286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/>
          </a:p>
        </p:txBody>
      </p:sp>
      <p:sp>
        <p:nvSpPr>
          <p:cNvPr id="4" name="Овал 3"/>
          <p:cNvSpPr/>
          <p:nvPr/>
        </p:nvSpPr>
        <p:spPr>
          <a:xfrm>
            <a:off x="1785938" y="1428750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0"/>
          </p:cNvCxnSpPr>
          <p:nvPr/>
        </p:nvCxnSpPr>
        <p:spPr>
          <a:xfrm rot="16200000" flipV="1">
            <a:off x="2964656" y="2678907"/>
            <a:ext cx="2500313" cy="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000250" y="2786063"/>
            <a:ext cx="2214563" cy="11430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4" idx="0"/>
          </p:cNvCxnSpPr>
          <p:nvPr/>
        </p:nvCxnSpPr>
        <p:spPr>
          <a:xfrm rot="10800000">
            <a:off x="4214813" y="1428750"/>
            <a:ext cx="2214562" cy="135731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000250" y="2786063"/>
            <a:ext cx="4357688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Прямоугольник 21"/>
          <p:cNvSpPr>
            <a:spLocks noChangeArrowheads="1"/>
          </p:cNvSpPr>
          <p:nvPr/>
        </p:nvSpPr>
        <p:spPr bwMode="auto">
          <a:xfrm>
            <a:off x="3929063" y="385762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3" name="Дуга 22"/>
          <p:cNvSpPr/>
          <p:nvPr/>
        </p:nvSpPr>
        <p:spPr>
          <a:xfrm rot="12376790">
            <a:off x="3779838" y="3338513"/>
            <a:ext cx="1168400" cy="1214437"/>
          </a:xfrm>
          <a:prstGeom prst="arc">
            <a:avLst>
              <a:gd name="adj1" fmla="val 21438828"/>
              <a:gd name="adj2" fmla="val 302745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18633032">
            <a:off x="5541962" y="2286001"/>
            <a:ext cx="1000125" cy="946150"/>
          </a:xfrm>
          <a:prstGeom prst="arc">
            <a:avLst>
              <a:gd name="adj1" fmla="val 13743532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Дуга 24"/>
          <p:cNvSpPr/>
          <p:nvPr/>
        </p:nvSpPr>
        <p:spPr>
          <a:xfrm rot="18633032">
            <a:off x="5684837" y="2357438"/>
            <a:ext cx="1000125" cy="946150"/>
          </a:xfrm>
          <a:prstGeom prst="arc">
            <a:avLst>
              <a:gd name="adj1" fmla="val 1422226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8" name="Прямоугольник 25"/>
          <p:cNvSpPr>
            <a:spLocks noChangeArrowheads="1"/>
          </p:cNvSpPr>
          <p:nvPr/>
        </p:nvSpPr>
        <p:spPr bwMode="auto">
          <a:xfrm>
            <a:off x="3571875" y="2928938"/>
            <a:ext cx="525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4829" name="Прямоугольник 26"/>
          <p:cNvSpPr>
            <a:spLocks noChangeArrowheads="1"/>
          </p:cNvSpPr>
          <p:nvPr/>
        </p:nvSpPr>
        <p:spPr bwMode="auto">
          <a:xfrm>
            <a:off x="4786313" y="2143125"/>
            <a:ext cx="960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4830" name="TextBox 27"/>
          <p:cNvSpPr txBox="1">
            <a:spLocks noChangeArrowheads="1"/>
          </p:cNvSpPr>
          <p:nvPr/>
        </p:nvSpPr>
        <p:spPr bwMode="auto">
          <a:xfrm>
            <a:off x="571500" y="1643063"/>
            <a:ext cx="1714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215188" y="1571625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60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 flipH="1">
            <a:off x="4143375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2"/>
          <p:cNvSpPr txBox="1">
            <a:spLocks noChangeArrowheads="1"/>
          </p:cNvSpPr>
          <p:nvPr/>
        </p:nvSpPr>
        <p:spPr bwMode="auto">
          <a:xfrm>
            <a:off x="-214313" y="357188"/>
            <a:ext cx="914400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/>
          </a:p>
        </p:txBody>
      </p:sp>
      <p:sp>
        <p:nvSpPr>
          <p:cNvPr id="4" name="Овал 3"/>
          <p:cNvSpPr/>
          <p:nvPr/>
        </p:nvSpPr>
        <p:spPr>
          <a:xfrm>
            <a:off x="1785938" y="1428750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V="1">
            <a:off x="3429001" y="4643437"/>
            <a:ext cx="2286000" cy="7143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4214813" y="3857625"/>
            <a:ext cx="2143125" cy="11430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2071688" y="5000625"/>
            <a:ext cx="4286250" cy="15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071688" y="5000625"/>
            <a:ext cx="2928937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8" name="Прямоугольник 20"/>
          <p:cNvSpPr>
            <a:spLocks noChangeArrowheads="1"/>
          </p:cNvSpPr>
          <p:nvPr/>
        </p:nvSpPr>
        <p:spPr bwMode="auto">
          <a:xfrm>
            <a:off x="3929063" y="3143250"/>
            <a:ext cx="6238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О</a:t>
            </a:r>
          </a:p>
        </p:txBody>
      </p:sp>
      <p:sp>
        <p:nvSpPr>
          <p:cNvPr id="22" name="Дуга 21"/>
          <p:cNvSpPr/>
          <p:nvPr/>
        </p:nvSpPr>
        <p:spPr>
          <a:xfrm>
            <a:off x="1785938" y="4286250"/>
            <a:ext cx="1168400" cy="1212850"/>
          </a:xfrm>
          <a:prstGeom prst="arc">
            <a:avLst>
              <a:gd name="adj1" fmla="val 557802"/>
              <a:gd name="adj2" fmla="val 266414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Дуга 22"/>
          <p:cNvSpPr/>
          <p:nvPr/>
        </p:nvSpPr>
        <p:spPr>
          <a:xfrm rot="8079218">
            <a:off x="3616325" y="3502026"/>
            <a:ext cx="1000125" cy="946150"/>
          </a:xfrm>
          <a:prstGeom prst="arc">
            <a:avLst>
              <a:gd name="adj1" fmla="val 1422226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8079218">
            <a:off x="3768725" y="3654426"/>
            <a:ext cx="1000125" cy="946150"/>
          </a:xfrm>
          <a:prstGeom prst="arc">
            <a:avLst>
              <a:gd name="adj1" fmla="val 13683215"/>
              <a:gd name="adj2" fmla="val 1747866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52" name="Прямоугольник 24"/>
          <p:cNvSpPr>
            <a:spLocks noChangeArrowheads="1"/>
          </p:cNvSpPr>
          <p:nvPr/>
        </p:nvSpPr>
        <p:spPr bwMode="auto">
          <a:xfrm>
            <a:off x="4572000" y="4286250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</a:t>
            </a:r>
            <a:r>
              <a:rPr lang="ru-RU" sz="4000" b="1"/>
              <a:t>2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5853" name="TextBox 25"/>
          <p:cNvSpPr txBox="1">
            <a:spLocks noChangeArrowheads="1"/>
          </p:cNvSpPr>
          <p:nvPr/>
        </p:nvSpPr>
        <p:spPr bwMode="auto">
          <a:xfrm>
            <a:off x="3214688" y="4929188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/>
              <a:t>Х</a:t>
            </a:r>
          </a:p>
        </p:txBody>
      </p:sp>
      <p:sp>
        <p:nvSpPr>
          <p:cNvPr id="35854" name="TextBox 26"/>
          <p:cNvSpPr txBox="1">
            <a:spLocks noChangeArrowheads="1"/>
          </p:cNvSpPr>
          <p:nvPr/>
        </p:nvSpPr>
        <p:spPr bwMode="auto">
          <a:xfrm>
            <a:off x="428625" y="1571625"/>
            <a:ext cx="1357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№11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358063" y="1500188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16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 flipH="1">
            <a:off x="4143375" y="37861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6867" name="Прямоугольник 4"/>
          <p:cNvSpPr>
            <a:spLocks noChangeArrowheads="1"/>
          </p:cNvSpPr>
          <p:nvPr/>
        </p:nvSpPr>
        <p:spPr bwMode="auto">
          <a:xfrm>
            <a:off x="428625" y="285750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4" idx="5"/>
          </p:cNvCxnSpPr>
          <p:nvPr/>
        </p:nvCxnSpPr>
        <p:spPr>
          <a:xfrm rot="5400000" flipH="1">
            <a:off x="4357688" y="3929063"/>
            <a:ext cx="1717675" cy="17176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2071688" y="3929063"/>
            <a:ext cx="2286000" cy="9286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4357688" y="3929063"/>
            <a:ext cx="2357437" cy="7858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1071563" y="3000375"/>
            <a:ext cx="2857500" cy="8572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928938" y="2000250"/>
            <a:ext cx="3714750" cy="26431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Дуга 28"/>
          <p:cNvSpPr/>
          <p:nvPr/>
        </p:nvSpPr>
        <p:spPr>
          <a:xfrm rot="3404662">
            <a:off x="3398044" y="3169444"/>
            <a:ext cx="1516062" cy="1428750"/>
          </a:xfrm>
          <a:prstGeom prst="arc">
            <a:avLst>
              <a:gd name="adj1" fmla="val 20367263"/>
              <a:gd name="adj2" fmla="val 5645157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Дуга 29"/>
          <p:cNvSpPr/>
          <p:nvPr/>
        </p:nvSpPr>
        <p:spPr>
          <a:xfrm rot="9344975">
            <a:off x="4008438" y="3592513"/>
            <a:ext cx="1000125" cy="946150"/>
          </a:xfrm>
          <a:prstGeom prst="arc">
            <a:avLst>
              <a:gd name="adj1" fmla="val 12620836"/>
              <a:gd name="adj2" fmla="val 15307598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Дуга 30"/>
          <p:cNvSpPr/>
          <p:nvPr/>
        </p:nvSpPr>
        <p:spPr>
          <a:xfrm rot="9344975">
            <a:off x="4154488" y="3286125"/>
            <a:ext cx="973137" cy="1304925"/>
          </a:xfrm>
          <a:prstGeom prst="arc">
            <a:avLst>
              <a:gd name="adj1" fmla="val 13737445"/>
              <a:gd name="adj2" fmla="val 1616674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76" name="Прямоугольник 31"/>
          <p:cNvSpPr>
            <a:spLocks noChangeArrowheads="1"/>
          </p:cNvSpPr>
          <p:nvPr/>
        </p:nvSpPr>
        <p:spPr bwMode="auto">
          <a:xfrm>
            <a:off x="5214938" y="4357688"/>
            <a:ext cx="960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3" name="Полилиния 32"/>
          <p:cNvSpPr/>
          <p:nvPr/>
        </p:nvSpPr>
        <p:spPr>
          <a:xfrm rot="3810410">
            <a:off x="2998787" y="2193926"/>
            <a:ext cx="303213" cy="823912"/>
          </a:xfrm>
          <a:custGeom>
            <a:avLst/>
            <a:gdLst>
              <a:gd name="connsiteX0" fmla="*/ 44245 w 63909"/>
              <a:gd name="connsiteY0" fmla="*/ 0 h 280219"/>
              <a:gd name="connsiteX1" fmla="*/ 58993 w 63909"/>
              <a:gd name="connsiteY1" fmla="*/ 44245 h 280219"/>
              <a:gd name="connsiteX2" fmla="*/ 14748 w 63909"/>
              <a:gd name="connsiteY2" fmla="*/ 88490 h 280219"/>
              <a:gd name="connsiteX3" fmla="*/ 0 w 63909"/>
              <a:gd name="connsiteY3" fmla="*/ 132735 h 280219"/>
              <a:gd name="connsiteX4" fmla="*/ 44245 w 63909"/>
              <a:gd name="connsiteY4" fmla="*/ 176980 h 280219"/>
              <a:gd name="connsiteX5" fmla="*/ 14748 w 63909"/>
              <a:gd name="connsiteY5" fmla="*/ 221225 h 280219"/>
              <a:gd name="connsiteX6" fmla="*/ 14748 w 63909"/>
              <a:gd name="connsiteY6" fmla="*/ 280219 h 2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09" h="280219">
                <a:moveTo>
                  <a:pt x="44245" y="0"/>
                </a:moveTo>
                <a:cubicBezTo>
                  <a:pt x="49161" y="14748"/>
                  <a:pt x="63909" y="29497"/>
                  <a:pt x="58993" y="44245"/>
                </a:cubicBezTo>
                <a:cubicBezTo>
                  <a:pt x="52397" y="64032"/>
                  <a:pt x="26317" y="71136"/>
                  <a:pt x="14748" y="88490"/>
                </a:cubicBezTo>
                <a:cubicBezTo>
                  <a:pt x="6125" y="101425"/>
                  <a:pt x="4916" y="117987"/>
                  <a:pt x="0" y="132735"/>
                </a:cubicBezTo>
                <a:cubicBezTo>
                  <a:pt x="14748" y="147483"/>
                  <a:pt x="40816" y="156406"/>
                  <a:pt x="44245" y="176980"/>
                </a:cubicBezTo>
                <a:cubicBezTo>
                  <a:pt x="47159" y="194464"/>
                  <a:pt x="19618" y="204182"/>
                  <a:pt x="14748" y="221225"/>
                </a:cubicBezTo>
                <a:cubicBezTo>
                  <a:pt x="9346" y="240133"/>
                  <a:pt x="14748" y="260554"/>
                  <a:pt x="14748" y="280219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878" name="TextBox 33"/>
          <p:cNvSpPr txBox="1">
            <a:spLocks noChangeArrowheads="1"/>
          </p:cNvSpPr>
          <p:nvPr/>
        </p:nvSpPr>
        <p:spPr bwMode="auto">
          <a:xfrm>
            <a:off x="2857500" y="2643188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65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6879" name="TextBox 34"/>
          <p:cNvSpPr txBox="1">
            <a:spLocks noChangeArrowheads="1"/>
          </p:cNvSpPr>
          <p:nvPr/>
        </p:nvSpPr>
        <p:spPr bwMode="auto">
          <a:xfrm>
            <a:off x="3714750" y="4643438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6880" name="TextBox 36"/>
          <p:cNvSpPr txBox="1">
            <a:spLocks noChangeArrowheads="1"/>
          </p:cNvSpPr>
          <p:nvPr/>
        </p:nvSpPr>
        <p:spPr bwMode="auto">
          <a:xfrm>
            <a:off x="571500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№12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215188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100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6882" name="Прямоугольник 38"/>
          <p:cNvSpPr>
            <a:spLocks noChangeArrowheads="1"/>
          </p:cNvSpPr>
          <p:nvPr/>
        </p:nvSpPr>
        <p:spPr bwMode="auto">
          <a:xfrm>
            <a:off x="3929063" y="328612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40" name="Овал 39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Дуга 19"/>
          <p:cNvSpPr/>
          <p:nvPr/>
        </p:nvSpPr>
        <p:spPr>
          <a:xfrm rot="2768330">
            <a:off x="1889919" y="1489869"/>
            <a:ext cx="4902200" cy="4846638"/>
          </a:xfrm>
          <a:prstGeom prst="arc">
            <a:avLst>
              <a:gd name="adj1" fmla="val 59"/>
              <a:gd name="adj2" fmla="val 6725208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9191293">
            <a:off x="2692400" y="558800"/>
            <a:ext cx="3798888" cy="5556250"/>
          </a:xfrm>
          <a:prstGeom prst="arc">
            <a:avLst>
              <a:gd name="adj1" fmla="val 14441283"/>
              <a:gd name="adj2" fmla="val 1586451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2"/>
          <p:cNvSpPr txBox="1">
            <a:spLocks noChangeArrowheads="1"/>
          </p:cNvSpPr>
          <p:nvPr/>
        </p:nvSpPr>
        <p:spPr bwMode="auto">
          <a:xfrm>
            <a:off x="571500" y="285750"/>
            <a:ext cx="7929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12" idx="2"/>
          </p:cNvCxnSpPr>
          <p:nvPr/>
        </p:nvCxnSpPr>
        <p:spPr>
          <a:xfrm rot="5400000" flipH="1" flipV="1">
            <a:off x="3255963" y="3344862"/>
            <a:ext cx="3900488" cy="21256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071688" y="4857750"/>
            <a:ext cx="2071687" cy="15001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2783889">
            <a:off x="3489325" y="5354638"/>
            <a:ext cx="1152525" cy="1268412"/>
          </a:xfrm>
          <a:prstGeom prst="arc">
            <a:avLst>
              <a:gd name="adj1" fmla="val 20367263"/>
              <a:gd name="adj2" fmla="val 652892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895" name="TextBox 16"/>
          <p:cNvSpPr txBox="1">
            <a:spLocks noChangeArrowheads="1"/>
          </p:cNvSpPr>
          <p:nvPr/>
        </p:nvSpPr>
        <p:spPr bwMode="auto">
          <a:xfrm>
            <a:off x="2000250" y="5715000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60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7896" name="Прямоугольник 18"/>
          <p:cNvSpPr>
            <a:spLocks noChangeArrowheads="1"/>
          </p:cNvSpPr>
          <p:nvPr/>
        </p:nvSpPr>
        <p:spPr bwMode="auto">
          <a:xfrm>
            <a:off x="6643688" y="4214813"/>
            <a:ext cx="1246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100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7897" name="TextBox 19"/>
          <p:cNvSpPr txBox="1">
            <a:spLocks noChangeArrowheads="1"/>
          </p:cNvSpPr>
          <p:nvPr/>
        </p:nvSpPr>
        <p:spPr bwMode="auto">
          <a:xfrm>
            <a:off x="3714750" y="4714875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/>
              <a:t>x</a:t>
            </a:r>
            <a:endParaRPr lang="ru-RU" sz="4000" b="1" i="1"/>
          </a:p>
        </p:txBody>
      </p:sp>
      <p:sp>
        <p:nvSpPr>
          <p:cNvPr id="37898" name="TextBox 20"/>
          <p:cNvSpPr txBox="1">
            <a:spLocks noChangeArrowheads="1"/>
          </p:cNvSpPr>
          <p:nvPr/>
        </p:nvSpPr>
        <p:spPr bwMode="auto">
          <a:xfrm>
            <a:off x="642938" y="1714500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№13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286625" y="1643063"/>
            <a:ext cx="1357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100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 rot="12223358">
            <a:off x="1924050" y="1471613"/>
            <a:ext cx="4795838" cy="4887912"/>
          </a:xfrm>
          <a:prstGeom prst="arc">
            <a:avLst>
              <a:gd name="adj1" fmla="val 18714186"/>
              <a:gd name="adj2" fmla="val 7165922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2740725">
            <a:off x="1967706" y="1050132"/>
            <a:ext cx="5148263" cy="5391150"/>
          </a:xfrm>
          <a:prstGeom prst="arc">
            <a:avLst>
              <a:gd name="adj1" fmla="val 3132318"/>
              <a:gd name="adj2" fmla="val 6558147"/>
            </a:avLst>
          </a:prstGeom>
          <a:ln w="762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7929562" cy="666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4"/>
          </p:cNvCxnSpPr>
          <p:nvPr/>
        </p:nvCxnSpPr>
        <p:spPr>
          <a:xfrm>
            <a:off x="2000250" y="4573588"/>
            <a:ext cx="2357438" cy="17843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000250" y="3286125"/>
            <a:ext cx="4714875" cy="12858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919" name="Прямоугольник 18"/>
          <p:cNvSpPr>
            <a:spLocks noChangeArrowheads="1"/>
          </p:cNvSpPr>
          <p:nvPr/>
        </p:nvSpPr>
        <p:spPr bwMode="auto">
          <a:xfrm>
            <a:off x="4071938" y="328612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38920" name="Прямоугольник 19"/>
          <p:cNvSpPr>
            <a:spLocks noChangeArrowheads="1"/>
          </p:cNvSpPr>
          <p:nvPr/>
        </p:nvSpPr>
        <p:spPr bwMode="auto">
          <a:xfrm>
            <a:off x="1857375" y="5572125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80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1" name="Дуга 20"/>
          <p:cNvSpPr/>
          <p:nvPr/>
        </p:nvSpPr>
        <p:spPr>
          <a:xfrm rot="20182270">
            <a:off x="2278063" y="4035425"/>
            <a:ext cx="1150937" cy="1268413"/>
          </a:xfrm>
          <a:prstGeom prst="arc">
            <a:avLst>
              <a:gd name="adj1" fmla="val 20127848"/>
              <a:gd name="adj2" fmla="val 652892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22" name="TextBox 21"/>
          <p:cNvSpPr txBox="1">
            <a:spLocks noChangeArrowheads="1"/>
          </p:cNvSpPr>
          <p:nvPr/>
        </p:nvSpPr>
        <p:spPr bwMode="auto">
          <a:xfrm>
            <a:off x="3429000" y="44291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8923" name="TextBox 22"/>
          <p:cNvSpPr txBox="1">
            <a:spLocks noChangeArrowheads="1"/>
          </p:cNvSpPr>
          <p:nvPr/>
        </p:nvSpPr>
        <p:spPr bwMode="auto">
          <a:xfrm>
            <a:off x="714375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№14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500938" y="1714500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50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3" name="Дуга 12"/>
          <p:cNvSpPr/>
          <p:nvPr/>
        </p:nvSpPr>
        <p:spPr>
          <a:xfrm rot="20111888">
            <a:off x="1900238" y="1435100"/>
            <a:ext cx="4859337" cy="4932363"/>
          </a:xfrm>
          <a:prstGeom prst="arc">
            <a:avLst>
              <a:gd name="adj1" fmla="val 636845"/>
              <a:gd name="adj2" fmla="val 6893162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2740725">
            <a:off x="1967706" y="1050132"/>
            <a:ext cx="5148263" cy="5391150"/>
          </a:xfrm>
          <a:prstGeom prst="arc">
            <a:avLst>
              <a:gd name="adj1" fmla="val 2902360"/>
              <a:gd name="adj2" fmla="val 6974068"/>
            </a:avLst>
          </a:prstGeom>
          <a:ln w="762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2"/>
          <p:cNvSpPr txBox="1">
            <a:spLocks noChangeArrowheads="1"/>
          </p:cNvSpPr>
          <p:nvPr/>
        </p:nvSpPr>
        <p:spPr bwMode="auto">
          <a:xfrm>
            <a:off x="395288" y="404813"/>
            <a:ext cx="8143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4"/>
          </p:cNvCxnSpPr>
          <p:nvPr/>
        </p:nvCxnSpPr>
        <p:spPr>
          <a:xfrm rot="16200000" flipH="1">
            <a:off x="1500188" y="3500437"/>
            <a:ext cx="3500438" cy="22145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719512" y="3495676"/>
            <a:ext cx="3490913" cy="22145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3311368">
            <a:off x="3795713" y="5100638"/>
            <a:ext cx="1195387" cy="1227137"/>
          </a:xfrm>
          <a:prstGeom prst="arc">
            <a:avLst>
              <a:gd name="adj1" fmla="val 20461973"/>
              <a:gd name="adj2" fmla="val 652892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943" name="TextBox 14"/>
          <p:cNvSpPr txBox="1">
            <a:spLocks noChangeArrowheads="1"/>
          </p:cNvSpPr>
          <p:nvPr/>
        </p:nvSpPr>
        <p:spPr bwMode="auto">
          <a:xfrm>
            <a:off x="4143375" y="4357688"/>
            <a:ext cx="857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>
                <a:sym typeface="Symbol" pitchFamily="18" charset="2"/>
              </a:rPr>
              <a:t>Х</a:t>
            </a:r>
            <a:endParaRPr lang="ru-RU" sz="4400" b="1" i="1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214563" y="5145088"/>
            <a:ext cx="214312" cy="2127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000500" y="1500188"/>
            <a:ext cx="357187" cy="7143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357938" y="5000625"/>
            <a:ext cx="285750" cy="14287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7" name="TextBox 26"/>
          <p:cNvSpPr txBox="1">
            <a:spLocks noChangeArrowheads="1"/>
          </p:cNvSpPr>
          <p:nvPr/>
        </p:nvSpPr>
        <p:spPr bwMode="auto">
          <a:xfrm>
            <a:off x="428625" y="1500188"/>
            <a:ext cx="1357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500938" y="1428750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60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рямоугольник 2"/>
          <p:cNvSpPr>
            <a:spLocks noChangeArrowheads="1"/>
          </p:cNvSpPr>
          <p:nvPr/>
        </p:nvSpPr>
        <p:spPr bwMode="auto">
          <a:xfrm>
            <a:off x="179388" y="333375"/>
            <a:ext cx="8286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6" name="Прямая соединительная линия 5"/>
          <p:cNvCxnSpPr>
            <a:endCxn id="4" idx="0"/>
          </p:cNvCxnSpPr>
          <p:nvPr/>
        </p:nvCxnSpPr>
        <p:spPr>
          <a:xfrm rot="5400000" flipH="1" flipV="1">
            <a:off x="1450182" y="2950369"/>
            <a:ext cx="4357687" cy="14573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4" idx="0"/>
          </p:cNvCxnSpPr>
          <p:nvPr/>
        </p:nvCxnSpPr>
        <p:spPr>
          <a:xfrm rot="5400000" flipH="1">
            <a:off x="2907507" y="2950369"/>
            <a:ext cx="4357687" cy="14573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H="1">
            <a:off x="2000250" y="3208338"/>
            <a:ext cx="4714875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482975" y="2625726"/>
            <a:ext cx="2649537" cy="38147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H="1" flipV="1">
            <a:off x="2000250" y="3208338"/>
            <a:ext cx="3814763" cy="26495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143125" y="5072063"/>
            <a:ext cx="285750" cy="14128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678113" y="1965325"/>
            <a:ext cx="287337" cy="21431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715000" y="1857375"/>
            <a:ext cx="214313" cy="2127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500813" y="4643438"/>
            <a:ext cx="357187" cy="714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4144169" y="6357144"/>
            <a:ext cx="285750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 rot="2545198">
            <a:off x="3757613" y="1028700"/>
            <a:ext cx="1196975" cy="1227138"/>
          </a:xfrm>
          <a:prstGeom prst="arc">
            <a:avLst>
              <a:gd name="adj1" fmla="val 1565334"/>
              <a:gd name="adj2" fmla="val 3965726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975" name="TextBox 35"/>
          <p:cNvSpPr txBox="1">
            <a:spLocks noChangeArrowheads="1"/>
          </p:cNvSpPr>
          <p:nvPr/>
        </p:nvSpPr>
        <p:spPr bwMode="auto">
          <a:xfrm>
            <a:off x="4143375" y="2214563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/>
              <a:t>x</a:t>
            </a:r>
            <a:endParaRPr lang="ru-RU" sz="4000" b="1" i="1"/>
          </a:p>
        </p:txBody>
      </p:sp>
      <p:sp>
        <p:nvSpPr>
          <p:cNvPr id="40976" name="TextBox 36"/>
          <p:cNvSpPr txBox="1">
            <a:spLocks noChangeArrowheads="1"/>
          </p:cNvSpPr>
          <p:nvPr/>
        </p:nvSpPr>
        <p:spPr bwMode="auto">
          <a:xfrm>
            <a:off x="571500" y="1500188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№16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500938" y="1500188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36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2"/>
          <p:cNvSpPr>
            <a:spLocks noChangeArrowheads="1"/>
          </p:cNvSpPr>
          <p:nvPr/>
        </p:nvSpPr>
        <p:spPr bwMode="auto">
          <a:xfrm>
            <a:off x="0" y="333375"/>
            <a:ext cx="8429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0"/>
          </p:cNvCxnSpPr>
          <p:nvPr/>
        </p:nvCxnSpPr>
        <p:spPr>
          <a:xfrm rot="5400000" flipH="1" flipV="1">
            <a:off x="1464469" y="2393157"/>
            <a:ext cx="3786187" cy="20002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357438" y="2571750"/>
            <a:ext cx="4000500" cy="2714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9" name="Прямая соединительная линия 18"/>
          <p:cNvCxnSpPr>
            <a:endCxn id="4" idx="0"/>
          </p:cNvCxnSpPr>
          <p:nvPr/>
        </p:nvCxnSpPr>
        <p:spPr>
          <a:xfrm rot="10800000">
            <a:off x="4357688" y="1500188"/>
            <a:ext cx="2000250" cy="10715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2710121">
            <a:off x="4148138" y="1231900"/>
            <a:ext cx="855662" cy="973138"/>
          </a:xfrm>
          <a:prstGeom prst="arc">
            <a:avLst>
              <a:gd name="adj1" fmla="val 20127848"/>
              <a:gd name="adj2" fmla="val 652892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993" name="TextBox 22"/>
          <p:cNvSpPr txBox="1">
            <a:spLocks noChangeArrowheads="1"/>
          </p:cNvSpPr>
          <p:nvPr/>
        </p:nvSpPr>
        <p:spPr bwMode="auto">
          <a:xfrm>
            <a:off x="4214813" y="392906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41994" name="TextBox 23"/>
          <p:cNvSpPr txBox="1">
            <a:spLocks noChangeArrowheads="1"/>
          </p:cNvSpPr>
          <p:nvPr/>
        </p:nvSpPr>
        <p:spPr bwMode="auto">
          <a:xfrm>
            <a:off x="4143375" y="2143125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41995" name="TextBox 24"/>
          <p:cNvSpPr txBox="1">
            <a:spLocks noChangeArrowheads="1"/>
          </p:cNvSpPr>
          <p:nvPr/>
        </p:nvSpPr>
        <p:spPr bwMode="auto">
          <a:xfrm>
            <a:off x="428625" y="1500188"/>
            <a:ext cx="1643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№17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429500" y="150018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90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/>
          <p:cNvSpPr>
            <a:spLocks noGrp="1"/>
          </p:cNvSpPr>
          <p:nvPr>
            <p:ph type="title"/>
          </p:nvPr>
        </p:nvSpPr>
        <p:spPr bwMode="auto">
          <a:xfrm>
            <a:off x="1403350" y="260350"/>
            <a:ext cx="7000875" cy="8683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8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Центральный угол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428750" y="1000125"/>
            <a:ext cx="75009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cs typeface="Arial" charset="0"/>
              </a:rPr>
              <a:t>Это угол с вершиной в центре окружности.</a:t>
            </a:r>
          </a:p>
        </p:txBody>
      </p:sp>
      <p:sp>
        <p:nvSpPr>
          <p:cNvPr id="6" name="Овал 5"/>
          <p:cNvSpPr/>
          <p:nvPr/>
        </p:nvSpPr>
        <p:spPr>
          <a:xfrm>
            <a:off x="2071688" y="2286000"/>
            <a:ext cx="4357687" cy="4357688"/>
          </a:xfrm>
          <a:prstGeom prst="ellipse">
            <a:avLst/>
          </a:prstGeom>
          <a:noFill/>
          <a:ln w="50800">
            <a:solidFill>
              <a:srgbClr val="033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 flipH="1" flipV="1">
            <a:off x="4214813" y="43576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4214813" y="2924175"/>
            <a:ext cx="1576387" cy="3081338"/>
            <a:chOff x="4214809" y="2924165"/>
            <a:chExt cx="1576406" cy="3081371"/>
          </a:xfrm>
        </p:grpSpPr>
        <p:cxnSp>
          <p:nvCxnSpPr>
            <p:cNvPr id="9" name="Прямая соединительная линия 8"/>
            <p:cNvCxnSpPr>
              <a:stCxn id="6" idx="7"/>
            </p:cNvCxnSpPr>
            <p:nvPr/>
          </p:nvCxnSpPr>
          <p:spPr>
            <a:xfrm rot="16200000" flipH="1" flipV="1">
              <a:off x="4248147" y="2890827"/>
              <a:ext cx="1509729" cy="157640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stCxn id="7" idx="6"/>
              <a:endCxn id="6" idx="5"/>
            </p:cNvCxnSpPr>
            <p:nvPr/>
          </p:nvCxnSpPr>
          <p:spPr>
            <a:xfrm rot="10800000" flipH="1" flipV="1">
              <a:off x="4214809" y="4429131"/>
              <a:ext cx="1576406" cy="157640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Дуга 17"/>
          <p:cNvSpPr/>
          <p:nvPr/>
        </p:nvSpPr>
        <p:spPr>
          <a:xfrm rot="5091335">
            <a:off x="4167188" y="3932237"/>
            <a:ext cx="1187450" cy="1133475"/>
          </a:xfrm>
          <a:prstGeom prst="arc">
            <a:avLst>
              <a:gd name="adj1" fmla="val 11084927"/>
              <a:gd name="adj2" fmla="val 210529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2" name="Рисунок 20" descr="J0199361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1143000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Box 21"/>
          <p:cNvSpPr txBox="1">
            <a:spLocks noChangeArrowheads="1"/>
          </p:cNvSpPr>
          <p:nvPr/>
        </p:nvSpPr>
        <p:spPr bwMode="auto">
          <a:xfrm>
            <a:off x="3714750" y="407193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Прямоугольник 2"/>
          <p:cNvSpPr>
            <a:spLocks noChangeArrowheads="1"/>
          </p:cNvSpPr>
          <p:nvPr/>
        </p:nvSpPr>
        <p:spPr bwMode="auto">
          <a:xfrm>
            <a:off x="285750" y="285750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250157" y="3679031"/>
            <a:ext cx="4357688" cy="1000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928938" y="2000250"/>
            <a:ext cx="3714750" cy="2714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015" name="Прямоугольник 11"/>
          <p:cNvSpPr>
            <a:spLocks noChangeArrowheads="1"/>
          </p:cNvSpPr>
          <p:nvPr/>
        </p:nvSpPr>
        <p:spPr bwMode="auto">
          <a:xfrm>
            <a:off x="4357688" y="4000500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3929063" y="5929313"/>
            <a:ext cx="1785937" cy="3571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572125" y="4857750"/>
            <a:ext cx="1214438" cy="9286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Дуга 28"/>
          <p:cNvSpPr/>
          <p:nvPr/>
        </p:nvSpPr>
        <p:spPr>
          <a:xfrm rot="11858912">
            <a:off x="5029200" y="5357813"/>
            <a:ext cx="1109663" cy="1050925"/>
          </a:xfrm>
          <a:prstGeom prst="arc">
            <a:avLst>
              <a:gd name="adj1" fmla="val 19416430"/>
              <a:gd name="adj2" fmla="val 735260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Дуга 29"/>
          <p:cNvSpPr/>
          <p:nvPr/>
        </p:nvSpPr>
        <p:spPr>
          <a:xfrm rot="10426638">
            <a:off x="2497138" y="1335088"/>
            <a:ext cx="973137" cy="1306512"/>
          </a:xfrm>
          <a:prstGeom prst="arc">
            <a:avLst>
              <a:gd name="adj1" fmla="val 13737445"/>
              <a:gd name="adj2" fmla="val 1616674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Дуга 30"/>
          <p:cNvSpPr/>
          <p:nvPr/>
        </p:nvSpPr>
        <p:spPr>
          <a:xfrm rot="10426638">
            <a:off x="2649538" y="1487488"/>
            <a:ext cx="973137" cy="1306512"/>
          </a:xfrm>
          <a:prstGeom prst="arc">
            <a:avLst>
              <a:gd name="adj1" fmla="val 13184147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021" name="TextBox 31"/>
          <p:cNvSpPr txBox="1">
            <a:spLocks noChangeArrowheads="1"/>
          </p:cNvSpPr>
          <p:nvPr/>
        </p:nvSpPr>
        <p:spPr bwMode="auto">
          <a:xfrm>
            <a:off x="3214688" y="2714625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40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43022" name="TextBox 33"/>
          <p:cNvSpPr txBox="1">
            <a:spLocks noChangeArrowheads="1"/>
          </p:cNvSpPr>
          <p:nvPr/>
        </p:nvSpPr>
        <p:spPr bwMode="auto">
          <a:xfrm>
            <a:off x="4714875" y="4929188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43023" name="TextBox 34"/>
          <p:cNvSpPr txBox="1">
            <a:spLocks noChangeArrowheads="1"/>
          </p:cNvSpPr>
          <p:nvPr/>
        </p:nvSpPr>
        <p:spPr bwMode="auto">
          <a:xfrm>
            <a:off x="2428875" y="1357313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43024" name="TextBox 35"/>
          <p:cNvSpPr txBox="1">
            <a:spLocks noChangeArrowheads="1"/>
          </p:cNvSpPr>
          <p:nvPr/>
        </p:nvSpPr>
        <p:spPr bwMode="auto">
          <a:xfrm>
            <a:off x="3500438" y="6211888"/>
            <a:ext cx="642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А</a:t>
            </a:r>
          </a:p>
        </p:txBody>
      </p:sp>
      <p:sp>
        <p:nvSpPr>
          <p:cNvPr id="43025" name="TextBox 36"/>
          <p:cNvSpPr txBox="1">
            <a:spLocks noChangeArrowheads="1"/>
          </p:cNvSpPr>
          <p:nvPr/>
        </p:nvSpPr>
        <p:spPr bwMode="auto">
          <a:xfrm>
            <a:off x="6643688" y="4500563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3026" name="TextBox 37"/>
          <p:cNvSpPr txBox="1">
            <a:spLocks noChangeArrowheads="1"/>
          </p:cNvSpPr>
          <p:nvPr/>
        </p:nvSpPr>
        <p:spPr bwMode="auto">
          <a:xfrm>
            <a:off x="5643563" y="5857875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43027" name="TextBox 38"/>
          <p:cNvSpPr txBox="1">
            <a:spLocks noChangeArrowheads="1"/>
          </p:cNvSpPr>
          <p:nvPr/>
        </p:nvSpPr>
        <p:spPr bwMode="auto">
          <a:xfrm>
            <a:off x="500063" y="1500188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№18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215188" y="1571625"/>
            <a:ext cx="1928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140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 bwMode="auto">
          <a:xfrm>
            <a:off x="323850" y="476250"/>
            <a:ext cx="8186738" cy="523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4107656" y="2250282"/>
            <a:ext cx="1928813" cy="14287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143125" y="3000375"/>
            <a:ext cx="2214563" cy="9286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039" name="Прямоугольник 9"/>
          <p:cNvSpPr>
            <a:spLocks noChangeArrowheads="1"/>
          </p:cNvSpPr>
          <p:nvPr/>
        </p:nvSpPr>
        <p:spPr bwMode="auto">
          <a:xfrm>
            <a:off x="4286250" y="3929063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2143125" y="1571625"/>
            <a:ext cx="1785938" cy="14287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29063" y="1571625"/>
            <a:ext cx="1857375" cy="428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 rot="1969711">
            <a:off x="3525838" y="1304925"/>
            <a:ext cx="858837" cy="874713"/>
          </a:xfrm>
          <a:prstGeom prst="arc">
            <a:avLst>
              <a:gd name="adj1" fmla="val 19416430"/>
              <a:gd name="adj2" fmla="val 735260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 rot="1183953">
            <a:off x="3835400" y="3697288"/>
            <a:ext cx="973138" cy="1306512"/>
          </a:xfrm>
          <a:prstGeom prst="arc">
            <a:avLst>
              <a:gd name="adj1" fmla="val 13737445"/>
              <a:gd name="adj2" fmla="val 1616674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Дуга 27"/>
          <p:cNvSpPr/>
          <p:nvPr/>
        </p:nvSpPr>
        <p:spPr>
          <a:xfrm rot="1183953">
            <a:off x="3833813" y="3543300"/>
            <a:ext cx="892175" cy="1258888"/>
          </a:xfrm>
          <a:prstGeom prst="arc">
            <a:avLst>
              <a:gd name="adj1" fmla="val 12870050"/>
              <a:gd name="adj2" fmla="val 1689038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045" name="TextBox 28"/>
          <p:cNvSpPr txBox="1">
            <a:spLocks noChangeArrowheads="1"/>
          </p:cNvSpPr>
          <p:nvPr/>
        </p:nvSpPr>
        <p:spPr bwMode="auto">
          <a:xfrm>
            <a:off x="3714750" y="2928938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110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44046" name="TextBox 29"/>
          <p:cNvSpPr txBox="1">
            <a:spLocks noChangeArrowheads="1"/>
          </p:cNvSpPr>
          <p:nvPr/>
        </p:nvSpPr>
        <p:spPr bwMode="auto">
          <a:xfrm>
            <a:off x="4071938" y="2000250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44047" name="TextBox 30"/>
          <p:cNvSpPr txBox="1">
            <a:spLocks noChangeArrowheads="1"/>
          </p:cNvSpPr>
          <p:nvPr/>
        </p:nvSpPr>
        <p:spPr bwMode="auto">
          <a:xfrm>
            <a:off x="1500188" y="2571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44048" name="TextBox 31"/>
          <p:cNvSpPr txBox="1">
            <a:spLocks noChangeArrowheads="1"/>
          </p:cNvSpPr>
          <p:nvPr/>
        </p:nvSpPr>
        <p:spPr bwMode="auto">
          <a:xfrm>
            <a:off x="5857875" y="1500188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4049" name="TextBox 32"/>
          <p:cNvSpPr txBox="1">
            <a:spLocks noChangeArrowheads="1"/>
          </p:cNvSpPr>
          <p:nvPr/>
        </p:nvSpPr>
        <p:spPr bwMode="auto">
          <a:xfrm>
            <a:off x="3214688" y="1214438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В</a:t>
            </a:r>
          </a:p>
        </p:txBody>
      </p:sp>
      <p:sp>
        <p:nvSpPr>
          <p:cNvPr id="44050" name="TextBox 33"/>
          <p:cNvSpPr txBox="1">
            <a:spLocks noChangeArrowheads="1"/>
          </p:cNvSpPr>
          <p:nvPr/>
        </p:nvSpPr>
        <p:spPr bwMode="auto">
          <a:xfrm>
            <a:off x="428625" y="1428750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№19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143750" y="1500188"/>
            <a:ext cx="2000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125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 bwMode="auto">
          <a:xfrm>
            <a:off x="214313" y="549275"/>
            <a:ext cx="86868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>
            <a:endCxn id="3" idx="6"/>
          </p:cNvCxnSpPr>
          <p:nvPr/>
        </p:nvCxnSpPr>
        <p:spPr>
          <a:xfrm flipV="1">
            <a:off x="4357688" y="3929063"/>
            <a:ext cx="2428875" cy="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2000250" y="3929063"/>
            <a:ext cx="2357438" cy="6429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063" name="Прямоугольник 10"/>
          <p:cNvSpPr>
            <a:spLocks noChangeArrowheads="1"/>
          </p:cNvSpPr>
          <p:nvPr/>
        </p:nvSpPr>
        <p:spPr bwMode="auto">
          <a:xfrm>
            <a:off x="3786188" y="3357563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000250" y="4572000"/>
            <a:ext cx="3214688" cy="16430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4857751" y="4286250"/>
            <a:ext cx="2286000" cy="1571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Дуга 24"/>
          <p:cNvSpPr/>
          <p:nvPr/>
        </p:nvSpPr>
        <p:spPr>
          <a:xfrm rot="1183953">
            <a:off x="4692650" y="5911850"/>
            <a:ext cx="973138" cy="1306513"/>
          </a:xfrm>
          <a:prstGeom prst="arc">
            <a:avLst>
              <a:gd name="adj1" fmla="val 13372625"/>
              <a:gd name="adj2" fmla="val 1638164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Дуга 25"/>
          <p:cNvSpPr/>
          <p:nvPr/>
        </p:nvSpPr>
        <p:spPr>
          <a:xfrm rot="1183953">
            <a:off x="4605338" y="5791200"/>
            <a:ext cx="1104900" cy="1303338"/>
          </a:xfrm>
          <a:prstGeom prst="arc">
            <a:avLst>
              <a:gd name="adj1" fmla="val 12791952"/>
              <a:gd name="adj2" fmla="val 1675551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 rot="1969711">
            <a:off x="3954463" y="3448050"/>
            <a:ext cx="858837" cy="874713"/>
          </a:xfrm>
          <a:prstGeom prst="arc">
            <a:avLst>
              <a:gd name="adj1" fmla="val 20153989"/>
              <a:gd name="adj2" fmla="val 735260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69" name="TextBox 27"/>
          <p:cNvSpPr txBox="1">
            <a:spLocks noChangeArrowheads="1"/>
          </p:cNvSpPr>
          <p:nvPr/>
        </p:nvSpPr>
        <p:spPr bwMode="auto">
          <a:xfrm>
            <a:off x="4500563" y="5214938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100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45070" name="TextBox 28"/>
          <p:cNvSpPr txBox="1">
            <a:spLocks noChangeArrowheads="1"/>
          </p:cNvSpPr>
          <p:nvPr/>
        </p:nvSpPr>
        <p:spPr bwMode="auto">
          <a:xfrm>
            <a:off x="4214813" y="428625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45071" name="TextBox 29"/>
          <p:cNvSpPr txBox="1">
            <a:spLocks noChangeArrowheads="1"/>
          </p:cNvSpPr>
          <p:nvPr/>
        </p:nvSpPr>
        <p:spPr bwMode="auto">
          <a:xfrm>
            <a:off x="1500188" y="4286250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45072" name="TextBox 30"/>
          <p:cNvSpPr txBox="1">
            <a:spLocks noChangeArrowheads="1"/>
          </p:cNvSpPr>
          <p:nvPr/>
        </p:nvSpPr>
        <p:spPr bwMode="auto">
          <a:xfrm>
            <a:off x="6786563" y="3643313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45073" name="TextBox 31"/>
          <p:cNvSpPr txBox="1">
            <a:spLocks noChangeArrowheads="1"/>
          </p:cNvSpPr>
          <p:nvPr/>
        </p:nvSpPr>
        <p:spPr bwMode="auto">
          <a:xfrm>
            <a:off x="5072063" y="6149975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5074" name="TextBox 32"/>
          <p:cNvSpPr txBox="1">
            <a:spLocks noChangeArrowheads="1"/>
          </p:cNvSpPr>
          <p:nvPr/>
        </p:nvSpPr>
        <p:spPr bwMode="auto">
          <a:xfrm>
            <a:off x="500063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№20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286625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160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 bwMode="auto">
          <a:xfrm>
            <a:off x="428625" y="404813"/>
            <a:ext cx="8115300" cy="7381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2321719" y="2035969"/>
            <a:ext cx="3571875" cy="33575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2071688" y="1928813"/>
            <a:ext cx="3643312" cy="12144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071688" y="3071813"/>
            <a:ext cx="4572000" cy="714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500313" y="3071813"/>
            <a:ext cx="4143375" cy="23574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089" name="TextBox 18"/>
          <p:cNvSpPr txBox="1">
            <a:spLocks noChangeArrowheads="1"/>
          </p:cNvSpPr>
          <p:nvPr/>
        </p:nvSpPr>
        <p:spPr bwMode="auto">
          <a:xfrm>
            <a:off x="4357688" y="3429000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0" name="Дуга 19"/>
          <p:cNvSpPr/>
          <p:nvPr/>
        </p:nvSpPr>
        <p:spPr>
          <a:xfrm rot="16589166">
            <a:off x="5438776" y="1754187"/>
            <a:ext cx="531812" cy="925513"/>
          </a:xfrm>
          <a:prstGeom prst="arc">
            <a:avLst>
              <a:gd name="adj1" fmla="val 14166519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16589166">
            <a:off x="5274469" y="1807369"/>
            <a:ext cx="574675" cy="919163"/>
          </a:xfrm>
          <a:prstGeom prst="arc">
            <a:avLst>
              <a:gd name="adj1" fmla="val 13466559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7697798">
            <a:off x="5862638" y="2794000"/>
            <a:ext cx="855662" cy="973138"/>
          </a:xfrm>
          <a:prstGeom prst="arc">
            <a:avLst>
              <a:gd name="adj1" fmla="val 1297298"/>
              <a:gd name="adj2" fmla="val 4565583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093" name="TextBox 22"/>
          <p:cNvSpPr txBox="1">
            <a:spLocks noChangeArrowheads="1"/>
          </p:cNvSpPr>
          <p:nvPr/>
        </p:nvSpPr>
        <p:spPr bwMode="auto">
          <a:xfrm>
            <a:off x="4286250" y="2214563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30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46094" name="TextBox 23"/>
          <p:cNvSpPr txBox="1">
            <a:spLocks noChangeArrowheads="1"/>
          </p:cNvSpPr>
          <p:nvPr/>
        </p:nvSpPr>
        <p:spPr bwMode="auto">
          <a:xfrm>
            <a:off x="5214938" y="3000375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46095" name="TextBox 24"/>
          <p:cNvSpPr txBox="1">
            <a:spLocks noChangeArrowheads="1"/>
          </p:cNvSpPr>
          <p:nvPr/>
        </p:nvSpPr>
        <p:spPr bwMode="auto">
          <a:xfrm>
            <a:off x="500063" y="1500188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572375" y="1428750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30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46097" name="TextBox 27"/>
          <p:cNvSpPr txBox="1">
            <a:spLocks noChangeArrowheads="1"/>
          </p:cNvSpPr>
          <p:nvPr/>
        </p:nvSpPr>
        <p:spPr bwMode="auto">
          <a:xfrm>
            <a:off x="1500188" y="2786063"/>
            <a:ext cx="928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46098" name="TextBox 28"/>
          <p:cNvSpPr txBox="1">
            <a:spLocks noChangeArrowheads="1"/>
          </p:cNvSpPr>
          <p:nvPr/>
        </p:nvSpPr>
        <p:spPr bwMode="auto">
          <a:xfrm>
            <a:off x="5643563" y="135731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46099" name="TextBox 29"/>
          <p:cNvSpPr txBox="1">
            <a:spLocks noChangeArrowheads="1"/>
          </p:cNvSpPr>
          <p:nvPr/>
        </p:nvSpPr>
        <p:spPr bwMode="auto">
          <a:xfrm>
            <a:off x="1928813" y="5214938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6100" name="TextBox 30"/>
          <p:cNvSpPr txBox="1">
            <a:spLocks noChangeArrowheads="1"/>
          </p:cNvSpPr>
          <p:nvPr/>
        </p:nvSpPr>
        <p:spPr bwMode="auto">
          <a:xfrm>
            <a:off x="6572250" y="2643188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 bwMode="auto">
          <a:xfrm>
            <a:off x="500063" y="357188"/>
            <a:ext cx="7900987" cy="6429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357563" y="1644650"/>
            <a:ext cx="1857375" cy="698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000250" y="3429000"/>
            <a:ext cx="4786313" cy="1000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000250" y="1643063"/>
            <a:ext cx="3214688" cy="17859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V="1">
            <a:off x="4572001" y="2214562"/>
            <a:ext cx="2786062" cy="16430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3" name="TextBox 21"/>
          <p:cNvSpPr txBox="1">
            <a:spLocks noChangeArrowheads="1"/>
          </p:cNvSpPr>
          <p:nvPr/>
        </p:nvSpPr>
        <p:spPr bwMode="auto">
          <a:xfrm>
            <a:off x="4000500" y="3857625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3" name="Дуга 22"/>
          <p:cNvSpPr/>
          <p:nvPr/>
        </p:nvSpPr>
        <p:spPr>
          <a:xfrm rot="16589166">
            <a:off x="4417219" y="1378744"/>
            <a:ext cx="574675" cy="919163"/>
          </a:xfrm>
          <a:prstGeom prst="arc">
            <a:avLst>
              <a:gd name="adj1" fmla="val 13402373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16589166">
            <a:off x="4238626" y="1417637"/>
            <a:ext cx="646112" cy="912813"/>
          </a:xfrm>
          <a:prstGeom prst="arc">
            <a:avLst>
              <a:gd name="adj1" fmla="val 12400798"/>
              <a:gd name="adj2" fmla="val 1749162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116" name="TextBox 24"/>
          <p:cNvSpPr txBox="1">
            <a:spLocks noChangeArrowheads="1"/>
          </p:cNvSpPr>
          <p:nvPr/>
        </p:nvSpPr>
        <p:spPr bwMode="auto">
          <a:xfrm>
            <a:off x="3214688" y="1714500"/>
            <a:ext cx="10001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30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  <a:p>
            <a:endParaRPr lang="ru-RU"/>
          </a:p>
        </p:txBody>
      </p:sp>
      <p:sp>
        <p:nvSpPr>
          <p:cNvPr id="28" name="Дуга 27"/>
          <p:cNvSpPr/>
          <p:nvPr/>
        </p:nvSpPr>
        <p:spPr>
          <a:xfrm rot="5763627">
            <a:off x="4660900" y="1495425"/>
            <a:ext cx="782638" cy="738188"/>
          </a:xfrm>
          <a:prstGeom prst="arc">
            <a:avLst>
              <a:gd name="adj1" fmla="val 17296036"/>
              <a:gd name="adj2" fmla="val 6643413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118" name="TextBox 28"/>
          <p:cNvSpPr txBox="1">
            <a:spLocks noChangeArrowheads="1"/>
          </p:cNvSpPr>
          <p:nvPr/>
        </p:nvSpPr>
        <p:spPr bwMode="auto">
          <a:xfrm>
            <a:off x="4643438" y="2143125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ym typeface="Symbol" pitchFamily="18" charset="2"/>
              </a:rPr>
              <a:t>Х</a:t>
            </a:r>
            <a:endParaRPr lang="ru-RU" sz="4000" b="1"/>
          </a:p>
        </p:txBody>
      </p:sp>
      <p:sp>
        <p:nvSpPr>
          <p:cNvPr id="47119" name="TextBox 29"/>
          <p:cNvSpPr txBox="1">
            <a:spLocks noChangeArrowheads="1"/>
          </p:cNvSpPr>
          <p:nvPr/>
        </p:nvSpPr>
        <p:spPr bwMode="auto">
          <a:xfrm>
            <a:off x="1428750" y="3071813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47120" name="TextBox 30"/>
          <p:cNvSpPr txBox="1">
            <a:spLocks noChangeArrowheads="1"/>
          </p:cNvSpPr>
          <p:nvPr/>
        </p:nvSpPr>
        <p:spPr bwMode="auto">
          <a:xfrm>
            <a:off x="2786063" y="1214438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7121" name="TextBox 31"/>
          <p:cNvSpPr txBox="1">
            <a:spLocks noChangeArrowheads="1"/>
          </p:cNvSpPr>
          <p:nvPr/>
        </p:nvSpPr>
        <p:spPr bwMode="auto">
          <a:xfrm>
            <a:off x="5143500" y="1071563"/>
            <a:ext cx="1071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47122" name="TextBox 32"/>
          <p:cNvSpPr txBox="1">
            <a:spLocks noChangeArrowheads="1"/>
          </p:cNvSpPr>
          <p:nvPr/>
        </p:nvSpPr>
        <p:spPr bwMode="auto">
          <a:xfrm>
            <a:off x="6715125" y="421481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47123" name="TextBox 33"/>
          <p:cNvSpPr txBox="1">
            <a:spLocks noChangeArrowheads="1"/>
          </p:cNvSpPr>
          <p:nvPr/>
        </p:nvSpPr>
        <p:spPr bwMode="auto">
          <a:xfrm>
            <a:off x="428625" y="1500188"/>
            <a:ext cx="1500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№22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143750" y="1428750"/>
            <a:ext cx="1500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120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 bwMode="auto">
          <a:xfrm>
            <a:off x="571500" y="476250"/>
            <a:ext cx="7900988" cy="666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2"/>
            <a:endCxn id="3" idx="6"/>
          </p:cNvCxnSpPr>
          <p:nvPr/>
        </p:nvCxnSpPr>
        <p:spPr>
          <a:xfrm rot="10800000" flipH="1">
            <a:off x="1928813" y="3929063"/>
            <a:ext cx="4857750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" idx="2"/>
          </p:cNvCxnSpPr>
          <p:nvPr/>
        </p:nvCxnSpPr>
        <p:spPr>
          <a:xfrm rot="10800000" flipH="1">
            <a:off x="1928813" y="2571750"/>
            <a:ext cx="4429125" cy="135731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86125" y="1785938"/>
            <a:ext cx="3071813" cy="7858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3" idx="2"/>
          </p:cNvCxnSpPr>
          <p:nvPr/>
        </p:nvCxnSpPr>
        <p:spPr>
          <a:xfrm rot="10800000" flipH="1">
            <a:off x="1928813" y="1785938"/>
            <a:ext cx="1357312" cy="2143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7" name="TextBox 15"/>
          <p:cNvSpPr txBox="1">
            <a:spLocks noChangeArrowheads="1"/>
          </p:cNvSpPr>
          <p:nvPr/>
        </p:nvSpPr>
        <p:spPr bwMode="auto">
          <a:xfrm>
            <a:off x="4071938" y="3857625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48138" name="TextBox 16"/>
          <p:cNvSpPr txBox="1">
            <a:spLocks noChangeArrowheads="1"/>
          </p:cNvSpPr>
          <p:nvPr/>
        </p:nvSpPr>
        <p:spPr bwMode="auto">
          <a:xfrm>
            <a:off x="4500563" y="2214563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35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48139" name="TextBox 17"/>
          <p:cNvSpPr txBox="1">
            <a:spLocks noChangeArrowheads="1"/>
          </p:cNvSpPr>
          <p:nvPr/>
        </p:nvSpPr>
        <p:spPr bwMode="auto">
          <a:xfrm>
            <a:off x="2714625" y="2928938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19" name="Дуга 18"/>
          <p:cNvSpPr/>
          <p:nvPr/>
        </p:nvSpPr>
        <p:spPr>
          <a:xfrm rot="18258811">
            <a:off x="1534319" y="3063082"/>
            <a:ext cx="1131887" cy="1200150"/>
          </a:xfrm>
          <a:prstGeom prst="arc">
            <a:avLst>
              <a:gd name="adj1" fmla="val 21403845"/>
              <a:gd name="adj2" fmla="val 486203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16589166">
            <a:off x="5387975" y="2260601"/>
            <a:ext cx="796925" cy="628650"/>
          </a:xfrm>
          <a:prstGeom prst="arc">
            <a:avLst>
              <a:gd name="adj1" fmla="val 13027485"/>
              <a:gd name="adj2" fmla="val 178214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16589166">
            <a:off x="5769769" y="2021682"/>
            <a:ext cx="858837" cy="1073150"/>
          </a:xfrm>
          <a:prstGeom prst="arc">
            <a:avLst>
              <a:gd name="adj1" fmla="val 14104517"/>
              <a:gd name="adj2" fmla="val 1696830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143" name="TextBox 22"/>
          <p:cNvSpPr txBox="1">
            <a:spLocks noChangeArrowheads="1"/>
          </p:cNvSpPr>
          <p:nvPr/>
        </p:nvSpPr>
        <p:spPr bwMode="auto">
          <a:xfrm>
            <a:off x="1357313" y="3500438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48144" name="TextBox 23"/>
          <p:cNvSpPr txBox="1">
            <a:spLocks noChangeArrowheads="1"/>
          </p:cNvSpPr>
          <p:nvPr/>
        </p:nvSpPr>
        <p:spPr bwMode="auto">
          <a:xfrm>
            <a:off x="6786563" y="3571875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8145" name="TextBox 24"/>
          <p:cNvSpPr txBox="1">
            <a:spLocks noChangeArrowheads="1"/>
          </p:cNvSpPr>
          <p:nvPr/>
        </p:nvSpPr>
        <p:spPr bwMode="auto">
          <a:xfrm>
            <a:off x="6357938" y="2071688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48146" name="TextBox 25"/>
          <p:cNvSpPr txBox="1">
            <a:spLocks noChangeArrowheads="1"/>
          </p:cNvSpPr>
          <p:nvPr/>
        </p:nvSpPr>
        <p:spPr bwMode="auto">
          <a:xfrm>
            <a:off x="2714625" y="1285875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48147" name="TextBox 26"/>
          <p:cNvSpPr txBox="1">
            <a:spLocks noChangeArrowheads="1"/>
          </p:cNvSpPr>
          <p:nvPr/>
        </p:nvSpPr>
        <p:spPr bwMode="auto">
          <a:xfrm>
            <a:off x="571500" y="1500188"/>
            <a:ext cx="1500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№23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429500" y="1500188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55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 bwMode="auto">
          <a:xfrm>
            <a:off x="250825" y="333375"/>
            <a:ext cx="8115300" cy="6429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 И </a:t>
            </a:r>
            <a:r>
              <a:rPr lang="en-US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Y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607344" y="3821907"/>
            <a:ext cx="4857750" cy="2143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607469" y="2893219"/>
            <a:ext cx="4357688" cy="17145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3"/>
          </p:cNvCxnSpPr>
          <p:nvPr/>
        </p:nvCxnSpPr>
        <p:spPr>
          <a:xfrm rot="5400000" flipH="1" flipV="1">
            <a:off x="1211263" y="2928938"/>
            <a:ext cx="4146550" cy="12890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3" idx="3"/>
          </p:cNvCxnSpPr>
          <p:nvPr/>
        </p:nvCxnSpPr>
        <p:spPr>
          <a:xfrm rot="16200000" flipH="1">
            <a:off x="3036094" y="5250657"/>
            <a:ext cx="711200" cy="15033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071938" y="5929313"/>
            <a:ext cx="1643062" cy="428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V="1">
            <a:off x="4787107" y="5999956"/>
            <a:ext cx="284162" cy="14287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3321844" y="5893594"/>
            <a:ext cx="214313" cy="14287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13652121">
            <a:off x="3545681" y="5938044"/>
            <a:ext cx="1131888" cy="1200150"/>
          </a:xfrm>
          <a:prstGeom prst="arc">
            <a:avLst>
              <a:gd name="adj1" fmla="val 21403845"/>
              <a:gd name="adj2" fmla="val 6005261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Дуга 36"/>
          <p:cNvSpPr/>
          <p:nvPr/>
        </p:nvSpPr>
        <p:spPr>
          <a:xfrm rot="2634404">
            <a:off x="3575050" y="1168400"/>
            <a:ext cx="1225550" cy="1327150"/>
          </a:xfrm>
          <a:prstGeom prst="arc">
            <a:avLst>
              <a:gd name="adj1" fmla="val 2391697"/>
              <a:gd name="adj2" fmla="val 396823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Дуга 37"/>
          <p:cNvSpPr/>
          <p:nvPr/>
        </p:nvSpPr>
        <p:spPr>
          <a:xfrm rot="2634404">
            <a:off x="3575050" y="1311275"/>
            <a:ext cx="1225550" cy="1327150"/>
          </a:xfrm>
          <a:prstGeom prst="arc">
            <a:avLst>
              <a:gd name="adj1" fmla="val 1946451"/>
              <a:gd name="adj2" fmla="val 4044291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 rot="12538032">
            <a:off x="3514725" y="1389063"/>
            <a:ext cx="952500" cy="895350"/>
          </a:xfrm>
          <a:prstGeom prst="arc">
            <a:avLst>
              <a:gd name="adj1" fmla="val 14862364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 rot="12538032">
            <a:off x="3443288" y="1674813"/>
            <a:ext cx="952500" cy="895350"/>
          </a:xfrm>
          <a:prstGeom prst="arc">
            <a:avLst>
              <a:gd name="adj1" fmla="val 14406677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Дуга 40"/>
          <p:cNvSpPr/>
          <p:nvPr/>
        </p:nvSpPr>
        <p:spPr>
          <a:xfrm rot="12538032">
            <a:off x="3514725" y="1531938"/>
            <a:ext cx="952500" cy="895350"/>
          </a:xfrm>
          <a:prstGeom prst="arc">
            <a:avLst>
              <a:gd name="adj1" fmla="val 14527265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170" name="TextBox 41"/>
          <p:cNvSpPr txBox="1">
            <a:spLocks noChangeArrowheads="1"/>
          </p:cNvSpPr>
          <p:nvPr/>
        </p:nvSpPr>
        <p:spPr bwMode="auto">
          <a:xfrm>
            <a:off x="4143375" y="392906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49171" name="TextBox 42"/>
          <p:cNvSpPr txBox="1">
            <a:spLocks noChangeArrowheads="1"/>
          </p:cNvSpPr>
          <p:nvPr/>
        </p:nvSpPr>
        <p:spPr bwMode="auto">
          <a:xfrm>
            <a:off x="4143375" y="5286375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49172" name="TextBox 43"/>
          <p:cNvSpPr txBox="1">
            <a:spLocks noChangeArrowheads="1"/>
          </p:cNvSpPr>
          <p:nvPr/>
        </p:nvSpPr>
        <p:spPr bwMode="auto">
          <a:xfrm>
            <a:off x="3929063" y="2643188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ym typeface="Symbol" pitchFamily="18" charset="2"/>
              </a:rPr>
              <a:t>Y</a:t>
            </a:r>
            <a:endParaRPr lang="ru-RU" sz="4000" b="1" i="1"/>
          </a:p>
        </p:txBody>
      </p:sp>
      <p:sp>
        <p:nvSpPr>
          <p:cNvPr id="49173" name="TextBox 44"/>
          <p:cNvSpPr txBox="1">
            <a:spLocks noChangeArrowheads="1"/>
          </p:cNvSpPr>
          <p:nvPr/>
        </p:nvSpPr>
        <p:spPr bwMode="auto">
          <a:xfrm>
            <a:off x="3286125" y="3286125"/>
            <a:ext cx="1285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25</a:t>
            </a:r>
            <a:r>
              <a:rPr lang="ru-RU" sz="3200" b="1">
                <a:sym typeface="Symbol" pitchFamily="18" charset="2"/>
              </a:rPr>
              <a:t></a:t>
            </a:r>
            <a:endParaRPr lang="ru-RU" sz="3200" b="1"/>
          </a:p>
        </p:txBody>
      </p:sp>
      <p:sp>
        <p:nvSpPr>
          <p:cNvPr id="49174" name="TextBox 45"/>
          <p:cNvSpPr txBox="1">
            <a:spLocks noChangeArrowheads="1"/>
          </p:cNvSpPr>
          <p:nvPr/>
        </p:nvSpPr>
        <p:spPr bwMode="auto">
          <a:xfrm>
            <a:off x="3429000" y="1000125"/>
            <a:ext cx="928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А</a:t>
            </a:r>
          </a:p>
        </p:txBody>
      </p:sp>
      <p:sp>
        <p:nvSpPr>
          <p:cNvPr id="49175" name="TextBox 46"/>
          <p:cNvSpPr txBox="1">
            <a:spLocks noChangeArrowheads="1"/>
          </p:cNvSpPr>
          <p:nvPr/>
        </p:nvSpPr>
        <p:spPr bwMode="auto">
          <a:xfrm>
            <a:off x="2214563" y="5500688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49176" name="TextBox 47"/>
          <p:cNvSpPr txBox="1">
            <a:spLocks noChangeArrowheads="1"/>
          </p:cNvSpPr>
          <p:nvPr/>
        </p:nvSpPr>
        <p:spPr bwMode="auto">
          <a:xfrm>
            <a:off x="5500688" y="5857875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9177" name="TextBox 48"/>
          <p:cNvSpPr txBox="1">
            <a:spLocks noChangeArrowheads="1"/>
          </p:cNvSpPr>
          <p:nvPr/>
        </p:nvSpPr>
        <p:spPr bwMode="auto">
          <a:xfrm>
            <a:off x="3929063" y="6273800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Е</a:t>
            </a:r>
          </a:p>
        </p:txBody>
      </p:sp>
      <p:sp>
        <p:nvSpPr>
          <p:cNvPr id="49178" name="TextBox 49"/>
          <p:cNvSpPr txBox="1">
            <a:spLocks noChangeArrowheads="1"/>
          </p:cNvSpPr>
          <p:nvPr/>
        </p:nvSpPr>
        <p:spPr bwMode="auto">
          <a:xfrm>
            <a:off x="500063" y="1357313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№24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786563" y="1357313"/>
            <a:ext cx="2000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=25</a:t>
            </a:r>
          </a:p>
          <a:p>
            <a:r>
              <a:rPr lang="ru-RU" sz="4000" b="1" i="1">
                <a:solidFill>
                  <a:srgbClr val="FF0000"/>
                </a:solidFill>
                <a:sym typeface="Symbol" pitchFamily="18" charset="2"/>
              </a:rPr>
              <a:t>Х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=130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7900987" cy="7858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357438" y="2500313"/>
            <a:ext cx="4000500" cy="27860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3" idx="2"/>
          </p:cNvCxnSpPr>
          <p:nvPr/>
        </p:nvCxnSpPr>
        <p:spPr>
          <a:xfrm rot="10800000" flipH="1">
            <a:off x="1928813" y="2500313"/>
            <a:ext cx="4429125" cy="14287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3" idx="1"/>
          </p:cNvCxnSpPr>
          <p:nvPr/>
        </p:nvCxnSpPr>
        <p:spPr>
          <a:xfrm rot="16200000" flipH="1">
            <a:off x="4318794" y="532607"/>
            <a:ext cx="288925" cy="36464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3" idx="2"/>
          </p:cNvCxnSpPr>
          <p:nvPr/>
        </p:nvCxnSpPr>
        <p:spPr>
          <a:xfrm rot="5400000">
            <a:off x="1428751" y="2714625"/>
            <a:ext cx="1714500" cy="7143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7558456">
            <a:off x="1348581" y="3082132"/>
            <a:ext cx="1131887" cy="1200150"/>
          </a:xfrm>
          <a:prstGeom prst="arc">
            <a:avLst>
              <a:gd name="adj1" fmla="val 576697"/>
              <a:gd name="adj2" fmla="val 456065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16589166">
            <a:off x="5387975" y="2260601"/>
            <a:ext cx="796925" cy="628650"/>
          </a:xfrm>
          <a:prstGeom prst="arc">
            <a:avLst>
              <a:gd name="adj1" fmla="val 11070442"/>
              <a:gd name="adj2" fmla="val 178214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Дуга 16"/>
          <p:cNvSpPr/>
          <p:nvPr/>
        </p:nvSpPr>
        <p:spPr>
          <a:xfrm rot="16589166">
            <a:off x="5245100" y="2332038"/>
            <a:ext cx="796925" cy="628650"/>
          </a:xfrm>
          <a:prstGeom prst="arc">
            <a:avLst>
              <a:gd name="adj1" fmla="val 10678268"/>
              <a:gd name="adj2" fmla="val 18390672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188" name="TextBox 17"/>
          <p:cNvSpPr txBox="1">
            <a:spLocks noChangeArrowheads="1"/>
          </p:cNvSpPr>
          <p:nvPr/>
        </p:nvSpPr>
        <p:spPr bwMode="auto">
          <a:xfrm>
            <a:off x="2428875" y="2857500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50189" name="TextBox 18"/>
          <p:cNvSpPr txBox="1">
            <a:spLocks noChangeArrowheads="1"/>
          </p:cNvSpPr>
          <p:nvPr/>
        </p:nvSpPr>
        <p:spPr bwMode="auto">
          <a:xfrm>
            <a:off x="4143375" y="3929063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50190" name="TextBox 19"/>
          <p:cNvSpPr txBox="1">
            <a:spLocks noChangeArrowheads="1"/>
          </p:cNvSpPr>
          <p:nvPr/>
        </p:nvSpPr>
        <p:spPr bwMode="auto">
          <a:xfrm>
            <a:off x="4429125" y="2428875"/>
            <a:ext cx="1071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40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50191" name="TextBox 20"/>
          <p:cNvSpPr txBox="1">
            <a:spLocks noChangeArrowheads="1"/>
          </p:cNvSpPr>
          <p:nvPr/>
        </p:nvSpPr>
        <p:spPr bwMode="auto">
          <a:xfrm>
            <a:off x="1857375" y="5072063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50192" name="TextBox 21"/>
          <p:cNvSpPr txBox="1">
            <a:spLocks noChangeArrowheads="1"/>
          </p:cNvSpPr>
          <p:nvPr/>
        </p:nvSpPr>
        <p:spPr bwMode="auto">
          <a:xfrm>
            <a:off x="1285875" y="3571875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50193" name="TextBox 22"/>
          <p:cNvSpPr txBox="1">
            <a:spLocks noChangeArrowheads="1"/>
          </p:cNvSpPr>
          <p:nvPr/>
        </p:nvSpPr>
        <p:spPr bwMode="auto">
          <a:xfrm>
            <a:off x="2071688" y="1714500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50194" name="TextBox 25"/>
          <p:cNvSpPr txBox="1">
            <a:spLocks noChangeArrowheads="1"/>
          </p:cNvSpPr>
          <p:nvPr/>
        </p:nvSpPr>
        <p:spPr bwMode="auto">
          <a:xfrm>
            <a:off x="6357938" y="2071688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50195" name="TextBox 26"/>
          <p:cNvSpPr txBox="1">
            <a:spLocks noChangeArrowheads="1"/>
          </p:cNvSpPr>
          <p:nvPr/>
        </p:nvSpPr>
        <p:spPr bwMode="auto">
          <a:xfrm>
            <a:off x="500063" y="1428750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429500" y="150018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50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 bwMode="auto">
          <a:xfrm>
            <a:off x="214313" y="214313"/>
            <a:ext cx="8686800" cy="7143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Х</a:t>
            </a:r>
            <a:endParaRPr lang="ru-RU" sz="3200" cap="none" smtClean="0"/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357438" y="2500313"/>
            <a:ext cx="4000500" cy="27860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1"/>
            <a:endCxn id="4" idx="5"/>
          </p:cNvCxnSpPr>
          <p:nvPr/>
        </p:nvCxnSpPr>
        <p:spPr>
          <a:xfrm rot="16200000" flipH="1">
            <a:off x="2640013" y="2211388"/>
            <a:ext cx="3435350" cy="34353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7" name="TextBox 9"/>
          <p:cNvSpPr txBox="1">
            <a:spLocks noChangeArrowheads="1"/>
          </p:cNvSpPr>
          <p:nvPr/>
        </p:nvSpPr>
        <p:spPr bwMode="auto">
          <a:xfrm>
            <a:off x="2071688" y="1643063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51208" name="TextBox 10"/>
          <p:cNvSpPr txBox="1">
            <a:spLocks noChangeArrowheads="1"/>
          </p:cNvSpPr>
          <p:nvPr/>
        </p:nvSpPr>
        <p:spPr bwMode="auto">
          <a:xfrm>
            <a:off x="5929313" y="5643563"/>
            <a:ext cx="496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К</a:t>
            </a:r>
          </a:p>
        </p:txBody>
      </p:sp>
      <p:sp>
        <p:nvSpPr>
          <p:cNvPr id="51209" name="TextBox 12"/>
          <p:cNvSpPr txBox="1">
            <a:spLocks noChangeArrowheads="1"/>
          </p:cNvSpPr>
          <p:nvPr/>
        </p:nvSpPr>
        <p:spPr bwMode="auto">
          <a:xfrm>
            <a:off x="1928813" y="5143500"/>
            <a:ext cx="928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51210" name="TextBox 13"/>
          <p:cNvSpPr txBox="1">
            <a:spLocks noChangeArrowheads="1"/>
          </p:cNvSpPr>
          <p:nvPr/>
        </p:nvSpPr>
        <p:spPr bwMode="auto">
          <a:xfrm>
            <a:off x="6357938" y="2000250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51211" name="TextBox 14"/>
          <p:cNvSpPr txBox="1">
            <a:spLocks noChangeArrowheads="1"/>
          </p:cNvSpPr>
          <p:nvPr/>
        </p:nvSpPr>
        <p:spPr bwMode="auto">
          <a:xfrm>
            <a:off x="4071938" y="4071938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1285875" y="2571751"/>
            <a:ext cx="3786187" cy="16430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928688" y="3643313"/>
            <a:ext cx="3143250" cy="2857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V="1">
            <a:off x="2964656" y="2536032"/>
            <a:ext cx="4143375" cy="20716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00500" y="1500188"/>
            <a:ext cx="2286000" cy="1000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6" name="TextBox 33"/>
          <p:cNvSpPr txBox="1">
            <a:spLocks noChangeArrowheads="1"/>
          </p:cNvSpPr>
          <p:nvPr/>
        </p:nvSpPr>
        <p:spPr bwMode="auto">
          <a:xfrm>
            <a:off x="3643313" y="1000125"/>
            <a:ext cx="500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С</a:t>
            </a:r>
          </a:p>
        </p:txBody>
      </p:sp>
      <p:sp>
        <p:nvSpPr>
          <p:cNvPr id="35" name="Дуга 34"/>
          <p:cNvSpPr/>
          <p:nvPr/>
        </p:nvSpPr>
        <p:spPr>
          <a:xfrm rot="17092399">
            <a:off x="5508625" y="2151063"/>
            <a:ext cx="796925" cy="628650"/>
          </a:xfrm>
          <a:prstGeom prst="arc">
            <a:avLst>
              <a:gd name="adj1" fmla="val 10543531"/>
              <a:gd name="adj2" fmla="val 178214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Дуга 35"/>
          <p:cNvSpPr/>
          <p:nvPr/>
        </p:nvSpPr>
        <p:spPr>
          <a:xfrm rot="17092399">
            <a:off x="5651500" y="2079626"/>
            <a:ext cx="796925" cy="628650"/>
          </a:xfrm>
          <a:prstGeom prst="arc">
            <a:avLst>
              <a:gd name="adj1" fmla="val 10543531"/>
              <a:gd name="adj2" fmla="val 16617313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Дуга 36"/>
          <p:cNvSpPr/>
          <p:nvPr/>
        </p:nvSpPr>
        <p:spPr>
          <a:xfrm rot="20916240">
            <a:off x="5561013" y="4983163"/>
            <a:ext cx="606425" cy="671512"/>
          </a:xfrm>
          <a:prstGeom prst="arc">
            <a:avLst>
              <a:gd name="adj1" fmla="val 13081801"/>
              <a:gd name="adj2" fmla="val 1579940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Дуга 37"/>
          <p:cNvSpPr/>
          <p:nvPr/>
        </p:nvSpPr>
        <p:spPr>
          <a:xfrm rot="20916240">
            <a:off x="5713413" y="5135563"/>
            <a:ext cx="606425" cy="671512"/>
          </a:xfrm>
          <a:prstGeom prst="arc">
            <a:avLst>
              <a:gd name="adj1" fmla="val 13081801"/>
              <a:gd name="adj2" fmla="val 1519225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 rot="20916240">
            <a:off x="5418138" y="4768850"/>
            <a:ext cx="606425" cy="671513"/>
          </a:xfrm>
          <a:prstGeom prst="arc">
            <a:avLst>
              <a:gd name="adj1" fmla="val 12623385"/>
              <a:gd name="adj2" fmla="val 1579940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 rot="16361109">
            <a:off x="1844675" y="4137026"/>
            <a:ext cx="1133475" cy="1200150"/>
          </a:xfrm>
          <a:prstGeom prst="arc">
            <a:avLst>
              <a:gd name="adj1" fmla="val 312193"/>
              <a:gd name="adj2" fmla="val 5833276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23" name="TextBox 40"/>
          <p:cNvSpPr txBox="1">
            <a:spLocks noChangeArrowheads="1"/>
          </p:cNvSpPr>
          <p:nvPr/>
        </p:nvSpPr>
        <p:spPr bwMode="auto">
          <a:xfrm>
            <a:off x="2928938" y="3857625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51224" name="TextBox 41"/>
          <p:cNvSpPr txBox="1">
            <a:spLocks noChangeArrowheads="1"/>
          </p:cNvSpPr>
          <p:nvPr/>
        </p:nvSpPr>
        <p:spPr bwMode="auto">
          <a:xfrm>
            <a:off x="4786313" y="22860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50</a:t>
            </a:r>
            <a:r>
              <a:rPr lang="ru-RU" sz="3600" b="1">
                <a:sym typeface="Symbol" pitchFamily="18" charset="2"/>
              </a:rPr>
              <a:t></a:t>
            </a:r>
            <a:endParaRPr lang="ru-RU" sz="3600" b="1"/>
          </a:p>
        </p:txBody>
      </p:sp>
      <p:sp>
        <p:nvSpPr>
          <p:cNvPr id="51225" name="TextBox 42"/>
          <p:cNvSpPr txBox="1">
            <a:spLocks noChangeArrowheads="1"/>
          </p:cNvSpPr>
          <p:nvPr/>
        </p:nvSpPr>
        <p:spPr bwMode="auto">
          <a:xfrm>
            <a:off x="4786313" y="3929063"/>
            <a:ext cx="1000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20</a:t>
            </a:r>
            <a:r>
              <a:rPr lang="ru-RU" sz="3200" b="1">
                <a:sym typeface="Symbol" pitchFamily="18" charset="2"/>
              </a:rPr>
              <a:t></a:t>
            </a:r>
            <a:endParaRPr lang="ru-RU" sz="3200" b="1"/>
          </a:p>
        </p:txBody>
      </p:sp>
      <p:sp>
        <p:nvSpPr>
          <p:cNvPr id="51226" name="TextBox 43"/>
          <p:cNvSpPr txBox="1">
            <a:spLocks noChangeArrowheads="1"/>
          </p:cNvSpPr>
          <p:nvPr/>
        </p:nvSpPr>
        <p:spPr bwMode="auto">
          <a:xfrm>
            <a:off x="571500" y="1214438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№26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358063" y="1285875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60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549275"/>
            <a:ext cx="8686800" cy="939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Дуга окружности, соответствующая центральному углу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57188" y="1428750"/>
            <a:ext cx="8786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cs typeface="Arial" charset="0"/>
              </a:rPr>
              <a:t>Это часть окружности, расположенная внутри угла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0" y="4857750"/>
            <a:ext cx="8786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33DBF"/>
                </a:solidFill>
                <a:cs typeface="Arial" charset="0"/>
              </a:rPr>
              <a:t>Градусная мера дуги окружности </a:t>
            </a:r>
          </a:p>
          <a:p>
            <a:pPr algn="ctr"/>
            <a:r>
              <a:rPr lang="ru-RU" sz="2400">
                <a:cs typeface="Arial" charset="0"/>
              </a:rPr>
              <a:t>Это градусная мера  соответствующего центрального угла.</a:t>
            </a:r>
          </a:p>
        </p:txBody>
      </p:sp>
      <p:sp>
        <p:nvSpPr>
          <p:cNvPr id="5" name="Овал 4"/>
          <p:cNvSpPr/>
          <p:nvPr/>
        </p:nvSpPr>
        <p:spPr>
          <a:xfrm>
            <a:off x="2357438" y="2000250"/>
            <a:ext cx="2786062" cy="2714625"/>
          </a:xfrm>
          <a:prstGeom prst="ellipse">
            <a:avLst/>
          </a:prstGeom>
          <a:noFill/>
          <a:ln w="50800">
            <a:solidFill>
              <a:srgbClr val="033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2294" name="Группа 5"/>
          <p:cNvGrpSpPr>
            <a:grpSpLocks/>
          </p:cNvGrpSpPr>
          <p:nvPr/>
        </p:nvGrpSpPr>
        <p:grpSpPr bwMode="auto">
          <a:xfrm>
            <a:off x="3714750" y="2214563"/>
            <a:ext cx="857250" cy="2286000"/>
            <a:chOff x="4357685" y="2495537"/>
            <a:chExt cx="1576406" cy="3081371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16200000" flipH="1" flipV="1">
              <a:off x="4390523" y="2462699"/>
              <a:ext cx="1510728" cy="157640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 flipH="1" flipV="1">
              <a:off x="4357685" y="3999845"/>
              <a:ext cx="1576406" cy="1577063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Дуга 8"/>
          <p:cNvSpPr/>
          <p:nvPr/>
        </p:nvSpPr>
        <p:spPr>
          <a:xfrm rot="5400000">
            <a:off x="3119438" y="2476500"/>
            <a:ext cx="2286000" cy="1762125"/>
          </a:xfrm>
          <a:prstGeom prst="arc">
            <a:avLst>
              <a:gd name="adj1" fmla="val 11655724"/>
              <a:gd name="adj2" fmla="val 20962406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3" y="4429125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500563" y="2214563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4857750" y="20716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А</a:t>
            </a:r>
          </a:p>
        </p:txBody>
      </p:sp>
      <p:sp>
        <p:nvSpPr>
          <p:cNvPr id="12299" name="TextBox 12"/>
          <p:cNvSpPr txBox="1">
            <a:spLocks noChangeArrowheads="1"/>
          </p:cNvSpPr>
          <p:nvPr/>
        </p:nvSpPr>
        <p:spPr bwMode="auto">
          <a:xfrm>
            <a:off x="4714875" y="45720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В</a:t>
            </a:r>
          </a:p>
        </p:txBody>
      </p:sp>
      <p:sp>
        <p:nvSpPr>
          <p:cNvPr id="12300" name="TextBox 13"/>
          <p:cNvSpPr txBox="1">
            <a:spLocks noChangeArrowheads="1"/>
          </p:cNvSpPr>
          <p:nvPr/>
        </p:nvSpPr>
        <p:spPr bwMode="auto">
          <a:xfrm>
            <a:off x="5857875" y="3143250"/>
            <a:ext cx="1357313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АВ</a:t>
            </a:r>
          </a:p>
        </p:txBody>
      </p:sp>
      <p:sp>
        <p:nvSpPr>
          <p:cNvPr id="15" name="Дуга 14"/>
          <p:cNvSpPr/>
          <p:nvPr/>
        </p:nvSpPr>
        <p:spPr>
          <a:xfrm rot="16200000" flipH="1" flipV="1">
            <a:off x="5429250" y="3214688"/>
            <a:ext cx="428625" cy="428625"/>
          </a:xfrm>
          <a:prstGeom prst="arc">
            <a:avLst>
              <a:gd name="adj1" fmla="val 16200000"/>
              <a:gd name="adj2" fmla="val 546318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2302" name="Группа 16"/>
          <p:cNvGrpSpPr>
            <a:grpSpLocks/>
          </p:cNvGrpSpPr>
          <p:nvPr/>
        </p:nvGrpSpPr>
        <p:grpSpPr bwMode="auto">
          <a:xfrm>
            <a:off x="2928938" y="5929313"/>
            <a:ext cx="1785937" cy="928687"/>
            <a:chOff x="6099674" y="2214554"/>
            <a:chExt cx="3791709" cy="707886"/>
          </a:xfrm>
        </p:grpSpPr>
        <p:sp>
          <p:nvSpPr>
            <p:cNvPr id="12305" name="TextBox 17"/>
            <p:cNvSpPr txBox="1">
              <a:spLocks noChangeArrowheads="1"/>
            </p:cNvSpPr>
            <p:nvPr/>
          </p:nvSpPr>
          <p:spPr bwMode="auto">
            <a:xfrm>
              <a:off x="7143768" y="2214554"/>
              <a:ext cx="274761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 b="1">
                  <a:cs typeface="Arial" charset="0"/>
                </a:rPr>
                <a:t>АВ</a:t>
              </a:r>
            </a:p>
          </p:txBody>
        </p:sp>
        <p:sp>
          <p:nvSpPr>
            <p:cNvPr id="19" name="Дуга 18"/>
            <p:cNvSpPr/>
            <p:nvPr/>
          </p:nvSpPr>
          <p:spPr>
            <a:xfrm rot="16200000" flipH="1" flipV="1">
              <a:off x="6469621" y="1844608"/>
              <a:ext cx="304936" cy="1044827"/>
            </a:xfrm>
            <a:prstGeom prst="arc">
              <a:avLst>
                <a:gd name="adj1" fmla="val 16200000"/>
                <a:gd name="adj2" fmla="val 546318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2303" name="TextBox 19"/>
          <p:cNvSpPr txBox="1">
            <a:spLocks noChangeArrowheads="1"/>
          </p:cNvSpPr>
          <p:nvPr/>
        </p:nvSpPr>
        <p:spPr bwMode="auto">
          <a:xfrm>
            <a:off x="4429125" y="5929313"/>
            <a:ext cx="2214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= </a:t>
            </a:r>
            <a:r>
              <a:rPr lang="ru-RU" sz="4000" b="1">
                <a:cs typeface="Arial" charset="0"/>
                <a:sym typeface="Symbol" pitchFamily="18" charset="2"/>
              </a:rPr>
              <a:t></a:t>
            </a:r>
            <a:r>
              <a:rPr lang="ru-RU" sz="4000" b="1">
                <a:cs typeface="Arial" charset="0"/>
              </a:rPr>
              <a:t>АОВ</a:t>
            </a:r>
          </a:p>
        </p:txBody>
      </p:sp>
      <p:sp>
        <p:nvSpPr>
          <p:cNvPr id="12304" name="TextBox 20"/>
          <p:cNvSpPr txBox="1">
            <a:spLocks noChangeArrowheads="1"/>
          </p:cNvSpPr>
          <p:nvPr/>
        </p:nvSpPr>
        <p:spPr bwMode="auto">
          <a:xfrm>
            <a:off x="3357563" y="31432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755650" y="260350"/>
            <a:ext cx="7467600" cy="8096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4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Вписанный угол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785813" y="928688"/>
            <a:ext cx="83581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cs typeface="Arial" charset="0"/>
              </a:rPr>
              <a:t>Это угол, вершина которого лежит на окружности, а стороны пересекают окружность.</a:t>
            </a:r>
          </a:p>
        </p:txBody>
      </p:sp>
      <p:sp>
        <p:nvSpPr>
          <p:cNvPr id="4" name="Овал 3"/>
          <p:cNvSpPr/>
          <p:nvPr/>
        </p:nvSpPr>
        <p:spPr>
          <a:xfrm>
            <a:off x="2000250" y="2143125"/>
            <a:ext cx="4357688" cy="4357688"/>
          </a:xfrm>
          <a:prstGeom prst="ellipse">
            <a:avLst/>
          </a:prstGeom>
          <a:noFill/>
          <a:ln w="50800">
            <a:solidFill>
              <a:srgbClr val="033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2000250" y="2786063"/>
            <a:ext cx="3786188" cy="3000375"/>
            <a:chOff x="4357685" y="2495537"/>
            <a:chExt cx="1576406" cy="3081371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rot="16200000" flipH="1" flipV="1">
              <a:off x="4391033" y="2462189"/>
              <a:ext cx="1509709" cy="157640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 flipH="1" flipV="1">
              <a:off x="4357685" y="4000354"/>
              <a:ext cx="1576406" cy="157655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Дуга 7"/>
          <p:cNvSpPr/>
          <p:nvPr/>
        </p:nvSpPr>
        <p:spPr>
          <a:xfrm rot="5091335">
            <a:off x="2809876" y="3717925"/>
            <a:ext cx="1187450" cy="1133475"/>
          </a:xfrm>
          <a:prstGeom prst="arc">
            <a:avLst>
              <a:gd name="adj1" fmla="val 11084927"/>
              <a:gd name="adj2" fmla="val 210529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1428750" y="3929063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С</a:t>
            </a:r>
          </a:p>
        </p:txBody>
      </p:sp>
      <p:sp>
        <p:nvSpPr>
          <p:cNvPr id="13320" name="TextBox 9"/>
          <p:cNvSpPr txBox="1">
            <a:spLocks noChangeArrowheads="1"/>
          </p:cNvSpPr>
          <p:nvPr/>
        </p:nvSpPr>
        <p:spPr bwMode="auto">
          <a:xfrm>
            <a:off x="5786438" y="228600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А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5857875" y="5572125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900113" y="404813"/>
            <a:ext cx="7286625" cy="5603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Теорема о вписанном угле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187325" y="1574800"/>
            <a:ext cx="3571875" cy="1939925"/>
          </a:xfrm>
          <a:prstGeom prst="rect">
            <a:avLst/>
          </a:prstGeom>
          <a:solidFill>
            <a:schemeClr val="bg1"/>
          </a:solidFill>
          <a:ln w="50800">
            <a:solidFill>
              <a:srgbClr val="033DB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cs typeface="Arial" charset="0"/>
              </a:rPr>
              <a:t>Угол, вписанный в окружность, равен половине дуги, на которую он опирается.</a:t>
            </a:r>
          </a:p>
          <a:p>
            <a:endParaRPr lang="ru-RU" sz="2400">
              <a:cs typeface="Arial" charset="0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108575" y="1628775"/>
            <a:ext cx="3541713" cy="1938338"/>
          </a:xfrm>
          <a:prstGeom prst="rect">
            <a:avLst/>
          </a:prstGeom>
          <a:solidFill>
            <a:schemeClr val="bg1"/>
          </a:solidFill>
          <a:ln w="50800">
            <a:solidFill>
              <a:srgbClr val="033DB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cs typeface="Arial" charset="0"/>
              </a:rPr>
              <a:t>Угол, вписанный в окружность, равен половине соответствующего ему центрального угла.</a:t>
            </a:r>
          </a:p>
        </p:txBody>
      </p:sp>
      <p:sp>
        <p:nvSpPr>
          <p:cNvPr id="5" name="Овал 4"/>
          <p:cNvSpPr/>
          <p:nvPr/>
        </p:nvSpPr>
        <p:spPr>
          <a:xfrm>
            <a:off x="3143250" y="3571875"/>
            <a:ext cx="2857500" cy="2857500"/>
          </a:xfrm>
          <a:prstGeom prst="ellipse">
            <a:avLst/>
          </a:prstGeom>
          <a:noFill/>
          <a:ln w="50800">
            <a:solidFill>
              <a:srgbClr val="033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3143250" y="4143375"/>
            <a:ext cx="2643188" cy="1714500"/>
            <a:chOff x="2714613" y="4000508"/>
            <a:chExt cx="2643216" cy="1714507"/>
          </a:xfrm>
        </p:grpSpPr>
        <p:grpSp>
          <p:nvGrpSpPr>
            <p:cNvPr id="14360" name="Группа 5"/>
            <p:cNvGrpSpPr>
              <a:grpSpLocks/>
            </p:cNvGrpSpPr>
            <p:nvPr/>
          </p:nvGrpSpPr>
          <p:grpSpPr bwMode="auto">
            <a:xfrm>
              <a:off x="2714613" y="4000508"/>
              <a:ext cx="2643216" cy="1714507"/>
              <a:chOff x="4357685" y="2618800"/>
              <a:chExt cx="1620201" cy="2958108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rot="10800000" flipV="1">
                <a:off x="4357685" y="2618800"/>
                <a:ext cx="1620201" cy="1385928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10800000" flipH="1" flipV="1">
                <a:off x="4357685" y="3999250"/>
                <a:ext cx="1576411" cy="1577658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Дуга 8"/>
            <p:cNvSpPr/>
            <p:nvPr/>
          </p:nvSpPr>
          <p:spPr>
            <a:xfrm rot="5091335">
              <a:off x="3094032" y="4656148"/>
              <a:ext cx="471489" cy="331791"/>
            </a:xfrm>
            <a:prstGeom prst="arc">
              <a:avLst>
                <a:gd name="adj1" fmla="val 11084927"/>
                <a:gd name="adj2" fmla="val 21052971"/>
              </a:avLst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4" name="Дуга 13"/>
          <p:cNvSpPr/>
          <p:nvPr/>
        </p:nvSpPr>
        <p:spPr>
          <a:xfrm rot="5400000">
            <a:off x="4250531" y="4321970"/>
            <a:ext cx="2143125" cy="1357312"/>
          </a:xfrm>
          <a:prstGeom prst="arc">
            <a:avLst>
              <a:gd name="adj1" fmla="val 12311001"/>
              <a:gd name="adj2" fmla="val 20083130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" name="Группа 17"/>
          <p:cNvGrpSpPr>
            <a:grpSpLocks/>
          </p:cNvGrpSpPr>
          <p:nvPr/>
        </p:nvGrpSpPr>
        <p:grpSpPr bwMode="auto">
          <a:xfrm>
            <a:off x="4500563" y="4143375"/>
            <a:ext cx="1214437" cy="1714500"/>
            <a:chOff x="3929058" y="3929066"/>
            <a:chExt cx="1357322" cy="1785950"/>
          </a:xfrm>
        </p:grpSpPr>
        <p:grpSp>
          <p:nvGrpSpPr>
            <p:cNvPr id="14354" name="Группа 9"/>
            <p:cNvGrpSpPr>
              <a:grpSpLocks/>
            </p:cNvGrpSpPr>
            <p:nvPr/>
          </p:nvGrpSpPr>
          <p:grpSpPr bwMode="auto">
            <a:xfrm>
              <a:off x="3929058" y="3929066"/>
              <a:ext cx="1357322" cy="1785950"/>
              <a:chOff x="4357685" y="2495537"/>
              <a:chExt cx="1576406" cy="3081371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rot="16200000" flipH="1" flipV="1">
                <a:off x="4391238" y="2461984"/>
                <a:ext cx="1509302" cy="1576406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 flipH="1" flipV="1">
                <a:off x="4357685" y="3999133"/>
                <a:ext cx="1576406" cy="1577775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55" name="Группа 15"/>
            <p:cNvGrpSpPr>
              <a:grpSpLocks/>
            </p:cNvGrpSpPr>
            <p:nvPr/>
          </p:nvGrpSpPr>
          <p:grpSpPr bwMode="auto">
            <a:xfrm>
              <a:off x="4092435" y="4513595"/>
              <a:ext cx="476744" cy="646758"/>
              <a:chOff x="4092435" y="4513595"/>
              <a:chExt cx="476744" cy="646758"/>
            </a:xfrm>
          </p:grpSpPr>
          <p:sp>
            <p:nvSpPr>
              <p:cNvPr id="13" name="Дуга 12"/>
              <p:cNvSpPr/>
              <p:nvPr/>
            </p:nvSpPr>
            <p:spPr>
              <a:xfrm rot="5091335">
                <a:off x="4020887" y="4656973"/>
                <a:ext cx="474599" cy="331790"/>
              </a:xfrm>
              <a:prstGeom prst="arc">
                <a:avLst>
                  <a:gd name="adj1" fmla="val 11084927"/>
                  <a:gd name="adj2" fmla="val 21052971"/>
                </a:avLst>
              </a:prstGeom>
              <a:ln w="508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" name="Дуга 14"/>
              <p:cNvSpPr/>
              <p:nvPr/>
            </p:nvSpPr>
            <p:spPr>
              <a:xfrm rot="5091335">
                <a:off x="4011251" y="4602720"/>
                <a:ext cx="648234" cy="468410"/>
              </a:xfrm>
              <a:prstGeom prst="arc">
                <a:avLst>
                  <a:gd name="adj1" fmla="val 11084927"/>
                  <a:gd name="adj2" fmla="val 21052971"/>
                </a:avLst>
              </a:prstGeom>
              <a:ln w="508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14345" name="TextBox 18"/>
          <p:cNvSpPr txBox="1">
            <a:spLocks noChangeArrowheads="1"/>
          </p:cNvSpPr>
          <p:nvPr/>
        </p:nvSpPr>
        <p:spPr bwMode="auto">
          <a:xfrm>
            <a:off x="2643188" y="4643438"/>
            <a:ext cx="357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С</a:t>
            </a:r>
          </a:p>
        </p:txBody>
      </p:sp>
      <p:sp>
        <p:nvSpPr>
          <p:cNvPr id="14346" name="TextBox 19"/>
          <p:cNvSpPr txBox="1">
            <a:spLocks noChangeArrowheads="1"/>
          </p:cNvSpPr>
          <p:nvPr/>
        </p:nvSpPr>
        <p:spPr bwMode="auto">
          <a:xfrm>
            <a:off x="5795963" y="3644900"/>
            <a:ext cx="57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А</a:t>
            </a:r>
          </a:p>
        </p:txBody>
      </p:sp>
      <p:sp>
        <p:nvSpPr>
          <p:cNvPr id="14347" name="TextBox 20"/>
          <p:cNvSpPr txBox="1">
            <a:spLocks noChangeArrowheads="1"/>
          </p:cNvSpPr>
          <p:nvPr/>
        </p:nvSpPr>
        <p:spPr bwMode="auto">
          <a:xfrm>
            <a:off x="5715000" y="5715000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В</a:t>
            </a:r>
          </a:p>
        </p:txBody>
      </p:sp>
      <p:sp>
        <p:nvSpPr>
          <p:cNvPr id="14348" name="TextBox 21"/>
          <p:cNvSpPr txBox="1">
            <a:spLocks noChangeArrowheads="1"/>
          </p:cNvSpPr>
          <p:nvPr/>
        </p:nvSpPr>
        <p:spPr bwMode="auto">
          <a:xfrm>
            <a:off x="4000500" y="4714875"/>
            <a:ext cx="357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О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258888" y="1052513"/>
            <a:ext cx="6215062" cy="158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973932" y="1337469"/>
            <a:ext cx="571500" cy="158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7166769" y="1337469"/>
            <a:ext cx="571500" cy="15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52" name="Рисунок 30" descr="карандаш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1916113"/>
            <a:ext cx="58578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Овал 27"/>
          <p:cNvSpPr/>
          <p:nvPr/>
        </p:nvSpPr>
        <p:spPr>
          <a:xfrm flipH="1">
            <a:off x="4429125" y="49291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991475" cy="706438"/>
          </a:xfrm>
          <a:ln>
            <a:solidFill>
              <a:srgbClr val="000080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РАССМОТРИМ ВАЖНЫЕ СЛЕДСТВИЯ</a:t>
            </a:r>
          </a:p>
        </p:txBody>
      </p:sp>
      <p:sp>
        <p:nvSpPr>
          <p:cNvPr id="78950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341438"/>
            <a:ext cx="3657600" cy="4830762"/>
          </a:xfrm>
          <a:ln>
            <a:solidFill>
              <a:srgbClr val="333399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i="1" u="sng" smtClean="0">
                <a:solidFill>
                  <a:srgbClr val="002060"/>
                </a:solidFill>
              </a:rPr>
              <a:t>Следствие 1.</a:t>
            </a:r>
            <a:r>
              <a:rPr lang="ru-RU" b="1" i="1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b="1" smtClean="0"/>
              <a:t>Вписанные углы,</a:t>
            </a:r>
          </a:p>
          <a:p>
            <a:pPr>
              <a:buFont typeface="Wingdings" pitchFamily="2" charset="2"/>
              <a:buNone/>
            </a:pPr>
            <a:r>
              <a:rPr lang="ru-RU" b="1" smtClean="0"/>
              <a:t>опирающиеся на одну и ту же дугу, равны.</a:t>
            </a:r>
          </a:p>
        </p:txBody>
      </p:sp>
      <p:sp>
        <p:nvSpPr>
          <p:cNvPr id="78951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270375" y="1341438"/>
            <a:ext cx="4189413" cy="4830762"/>
          </a:xfrm>
          <a:ln>
            <a:solidFill>
              <a:srgbClr val="000080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i="1" u="sng" smtClean="0">
                <a:solidFill>
                  <a:srgbClr val="002060"/>
                </a:solidFill>
              </a:rPr>
              <a:t>Следствие 2.</a:t>
            </a:r>
            <a:r>
              <a:rPr lang="ru-RU" b="1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b="1" smtClean="0"/>
              <a:t>Вписанный угол,</a:t>
            </a:r>
          </a:p>
          <a:p>
            <a:pPr>
              <a:buFont typeface="Wingdings" pitchFamily="2" charset="2"/>
              <a:buNone/>
            </a:pPr>
            <a:r>
              <a:rPr lang="ru-RU" b="1" smtClean="0"/>
              <a:t>опирающийся на</a:t>
            </a:r>
          </a:p>
          <a:p>
            <a:pPr>
              <a:buFont typeface="Wingdings" pitchFamily="2" charset="2"/>
              <a:buNone/>
            </a:pPr>
            <a:r>
              <a:rPr lang="ru-RU" b="1" smtClean="0"/>
              <a:t>полуокружность- прямой</a:t>
            </a:r>
            <a:r>
              <a:rPr lang="ru-RU" sz="2000" b="1" smtClean="0"/>
              <a:t>.</a:t>
            </a:r>
          </a:p>
        </p:txBody>
      </p:sp>
      <p:sp>
        <p:nvSpPr>
          <p:cNvPr id="15365" name="Oval 7"/>
          <p:cNvSpPr>
            <a:spLocks noChangeArrowheads="1"/>
          </p:cNvSpPr>
          <p:nvPr/>
        </p:nvSpPr>
        <p:spPr bwMode="auto">
          <a:xfrm>
            <a:off x="1692275" y="3860800"/>
            <a:ext cx="1871663" cy="1873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6" name="Oval 8"/>
          <p:cNvSpPr>
            <a:spLocks noChangeArrowheads="1"/>
          </p:cNvSpPr>
          <p:nvPr/>
        </p:nvSpPr>
        <p:spPr bwMode="auto">
          <a:xfrm>
            <a:off x="5651500" y="3860800"/>
            <a:ext cx="1944688" cy="1873250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 flipH="1">
            <a:off x="1763713" y="4005263"/>
            <a:ext cx="360362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8" name="Line 11"/>
          <p:cNvSpPr>
            <a:spLocks noChangeShapeType="1"/>
          </p:cNvSpPr>
          <p:nvPr/>
        </p:nvSpPr>
        <p:spPr bwMode="auto">
          <a:xfrm>
            <a:off x="2124075" y="4005263"/>
            <a:ext cx="151130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9" name="Line 12"/>
          <p:cNvSpPr>
            <a:spLocks noChangeShapeType="1"/>
          </p:cNvSpPr>
          <p:nvPr/>
        </p:nvSpPr>
        <p:spPr bwMode="auto">
          <a:xfrm flipH="1">
            <a:off x="1547813" y="3860800"/>
            <a:ext cx="107950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0" name="Line 13"/>
          <p:cNvSpPr>
            <a:spLocks noChangeShapeType="1"/>
          </p:cNvSpPr>
          <p:nvPr/>
        </p:nvSpPr>
        <p:spPr bwMode="auto">
          <a:xfrm>
            <a:off x="2627313" y="3860800"/>
            <a:ext cx="936625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1" name="Line 17"/>
          <p:cNvSpPr>
            <a:spLocks noChangeShapeType="1"/>
          </p:cNvSpPr>
          <p:nvPr/>
        </p:nvSpPr>
        <p:spPr bwMode="auto">
          <a:xfrm>
            <a:off x="1763713" y="4508500"/>
            <a:ext cx="2160587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2" name="Line 20"/>
          <p:cNvSpPr>
            <a:spLocks noChangeShapeType="1"/>
          </p:cNvSpPr>
          <p:nvPr/>
        </p:nvSpPr>
        <p:spPr bwMode="auto">
          <a:xfrm>
            <a:off x="1763713" y="4508500"/>
            <a:ext cx="144462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3" name="Oval 22"/>
          <p:cNvSpPr>
            <a:spLocks noChangeArrowheads="1"/>
          </p:cNvSpPr>
          <p:nvPr/>
        </p:nvSpPr>
        <p:spPr bwMode="auto">
          <a:xfrm>
            <a:off x="2555875" y="4797425"/>
            <a:ext cx="71438" cy="730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74" name="Oval 23"/>
          <p:cNvSpPr>
            <a:spLocks noChangeArrowheads="1"/>
          </p:cNvSpPr>
          <p:nvPr/>
        </p:nvSpPr>
        <p:spPr bwMode="auto">
          <a:xfrm>
            <a:off x="6588125" y="4724400"/>
            <a:ext cx="71438" cy="730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5" name="Line 24"/>
          <p:cNvSpPr>
            <a:spLocks noChangeShapeType="1"/>
          </p:cNvSpPr>
          <p:nvPr/>
        </p:nvSpPr>
        <p:spPr bwMode="auto">
          <a:xfrm>
            <a:off x="5651500" y="4724400"/>
            <a:ext cx="194468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6" name="Line 25"/>
          <p:cNvSpPr>
            <a:spLocks noChangeShapeType="1"/>
          </p:cNvSpPr>
          <p:nvPr/>
        </p:nvSpPr>
        <p:spPr bwMode="auto">
          <a:xfrm flipV="1">
            <a:off x="5651500" y="3860800"/>
            <a:ext cx="10810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7" name="Line 26"/>
          <p:cNvSpPr>
            <a:spLocks noChangeShapeType="1"/>
          </p:cNvSpPr>
          <p:nvPr/>
        </p:nvSpPr>
        <p:spPr bwMode="auto">
          <a:xfrm>
            <a:off x="6732588" y="3860800"/>
            <a:ext cx="8636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8" name="Line 28"/>
          <p:cNvSpPr>
            <a:spLocks noChangeShapeType="1"/>
          </p:cNvSpPr>
          <p:nvPr/>
        </p:nvSpPr>
        <p:spPr bwMode="auto">
          <a:xfrm flipV="1">
            <a:off x="5651500" y="4005263"/>
            <a:ext cx="43338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>
            <a:off x="6084888" y="4005263"/>
            <a:ext cx="15113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80" name="Line 30"/>
          <p:cNvSpPr>
            <a:spLocks noChangeShapeType="1"/>
          </p:cNvSpPr>
          <p:nvPr/>
        </p:nvSpPr>
        <p:spPr bwMode="auto">
          <a:xfrm flipV="1">
            <a:off x="5651500" y="4221163"/>
            <a:ext cx="172878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>
            <a:off x="7380288" y="422116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82" name="AutoShape 3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68313" y="6237288"/>
            <a:ext cx="433387" cy="412750"/>
          </a:xfrm>
          <a:prstGeom prst="leftArrow">
            <a:avLst>
              <a:gd name="adj1" fmla="val 50000"/>
              <a:gd name="adj2" fmla="val 2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Rectangle 36"/>
          <p:cNvSpPr>
            <a:spLocks noChangeArrowheads="1"/>
          </p:cNvSpPr>
          <p:nvPr/>
        </p:nvSpPr>
        <p:spPr bwMode="auto">
          <a:xfrm rot="17830604" flipH="1">
            <a:off x="6043613" y="4019550"/>
            <a:ext cx="112712" cy="1158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84" name="Line 41"/>
          <p:cNvSpPr>
            <a:spLocks noChangeShapeType="1"/>
          </p:cNvSpPr>
          <p:nvPr/>
        </p:nvSpPr>
        <p:spPr bwMode="auto">
          <a:xfrm>
            <a:off x="6659563" y="3933825"/>
            <a:ext cx="730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85" name="Line 43"/>
          <p:cNvSpPr>
            <a:spLocks noChangeShapeType="1"/>
          </p:cNvSpPr>
          <p:nvPr/>
        </p:nvSpPr>
        <p:spPr bwMode="auto">
          <a:xfrm flipV="1">
            <a:off x="6732588" y="3933825"/>
            <a:ext cx="714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86" name="Rectangle 46"/>
          <p:cNvSpPr>
            <a:spLocks noChangeArrowheads="1"/>
          </p:cNvSpPr>
          <p:nvPr/>
        </p:nvSpPr>
        <p:spPr bwMode="auto">
          <a:xfrm rot="4447412" flipH="1">
            <a:off x="7312026" y="4217987"/>
            <a:ext cx="87312" cy="936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87" name="Freeform 47"/>
          <p:cNvSpPr>
            <a:spLocks/>
          </p:cNvSpPr>
          <p:nvPr/>
        </p:nvSpPr>
        <p:spPr bwMode="auto">
          <a:xfrm>
            <a:off x="2051050" y="4149725"/>
            <a:ext cx="217488" cy="73025"/>
          </a:xfrm>
          <a:custGeom>
            <a:avLst/>
            <a:gdLst>
              <a:gd name="T0" fmla="*/ 0 w 137"/>
              <a:gd name="T1" fmla="*/ 0 h 1"/>
              <a:gd name="T2" fmla="*/ 2147483647 w 137"/>
              <a:gd name="T3" fmla="*/ 0 h 1"/>
              <a:gd name="T4" fmla="*/ 0 w 137"/>
              <a:gd name="T5" fmla="*/ 0 h 1"/>
              <a:gd name="T6" fmla="*/ 0 60000 65536"/>
              <a:gd name="T7" fmla="*/ 0 60000 65536"/>
              <a:gd name="T8" fmla="*/ 0 60000 65536"/>
              <a:gd name="T9" fmla="*/ 0 w 137"/>
              <a:gd name="T10" fmla="*/ 0 h 1"/>
              <a:gd name="T11" fmla="*/ 137 w 13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" h="1">
                <a:moveTo>
                  <a:pt x="0" y="0"/>
                </a:moveTo>
                <a:cubicBezTo>
                  <a:pt x="0" y="0"/>
                  <a:pt x="137" y="0"/>
                  <a:pt x="137" y="0"/>
                </a:cubicBezTo>
                <a:cubicBezTo>
                  <a:pt x="137" y="0"/>
                  <a:pt x="0" y="0"/>
                  <a:pt x="0" y="0"/>
                </a:cubicBez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9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9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9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950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950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950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95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8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8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95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95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95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95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8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8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8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8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8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8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6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8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7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8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08" grpId="0" animBg="1"/>
      <p:bldP spid="789509" grpId="0" build="p" animBg="1"/>
      <p:bldP spid="789510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По данным рисунков найдите х. 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403350" y="2492375"/>
            <a:ext cx="1512888" cy="144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067175" y="2492375"/>
            <a:ext cx="1512888" cy="144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6588125" y="2492375"/>
            <a:ext cx="1512888" cy="144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1619250" y="2492375"/>
            <a:ext cx="7207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339975" y="2492375"/>
            <a:ext cx="4318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124075" y="27082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68313" y="24209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   1) </a:t>
            </a:r>
            <a:r>
              <a:rPr lang="ru-RU" dirty="0" smtClean="0"/>
              <a:t>150</a:t>
            </a:r>
            <a:endParaRPr lang="ru-RU" dirty="0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843213" y="27082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82</a:t>
            </a:r>
            <a:endParaRPr lang="ru-RU" dirty="0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3203575" y="2708275"/>
            <a:ext cx="71438" cy="71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1547813" y="2420938"/>
            <a:ext cx="71437" cy="714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4140200" y="2565400"/>
            <a:ext cx="1008063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4716463" y="2565400"/>
            <a:ext cx="4318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643438" y="292417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356100" y="31416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348038" y="2420938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2) </a:t>
            </a:r>
            <a:r>
              <a:rPr lang="ru-RU" dirty="0" smtClean="0"/>
              <a:t>120</a:t>
            </a:r>
            <a:endParaRPr lang="ru-RU" dirty="0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 flipV="1">
            <a:off x="5292725" y="32131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284663" y="32845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30</a:t>
            </a:r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4211638" y="2420938"/>
            <a:ext cx="71437" cy="714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6659563" y="2492375"/>
            <a:ext cx="6477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7092950" y="2492375"/>
            <a:ext cx="2159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8027988" y="31416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225</a:t>
            </a:r>
            <a:endParaRPr lang="ru-RU" dirty="0"/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8532813" y="3141663"/>
            <a:ext cx="73025" cy="714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6732588" y="31416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20</a:t>
            </a:r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7092950" y="3141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443663" y="25654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3348038" y="314166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2)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6011863" y="24209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3)</a:t>
            </a:r>
          </a:p>
        </p:txBody>
      </p:sp>
      <p:sp>
        <p:nvSpPr>
          <p:cNvPr id="16414" name="Text Box 32"/>
          <p:cNvSpPr txBox="1">
            <a:spLocks noChangeArrowheads="1"/>
          </p:cNvSpPr>
          <p:nvPr/>
        </p:nvSpPr>
        <p:spPr bwMode="auto">
          <a:xfrm>
            <a:off x="4695825" y="3068638"/>
            <a:ext cx="3079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•</a:t>
            </a:r>
          </a:p>
        </p:txBody>
      </p:sp>
      <p:sp>
        <p:nvSpPr>
          <p:cNvPr id="16415" name="Oval 33"/>
          <p:cNvSpPr>
            <a:spLocks noChangeArrowheads="1"/>
          </p:cNvSpPr>
          <p:nvPr/>
        </p:nvSpPr>
        <p:spPr bwMode="auto">
          <a:xfrm>
            <a:off x="4643438" y="32845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6" name="Text Box 34"/>
          <p:cNvSpPr txBox="1">
            <a:spLocks noChangeArrowheads="1"/>
          </p:cNvSpPr>
          <p:nvPr/>
        </p:nvSpPr>
        <p:spPr bwMode="auto">
          <a:xfrm>
            <a:off x="2051050" y="3068638"/>
            <a:ext cx="3603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•</a:t>
            </a:r>
          </a:p>
        </p:txBody>
      </p:sp>
      <p:sp>
        <p:nvSpPr>
          <p:cNvPr id="16417" name="Text Box 35"/>
          <p:cNvSpPr txBox="1">
            <a:spLocks noChangeArrowheads="1"/>
          </p:cNvSpPr>
          <p:nvPr/>
        </p:nvSpPr>
        <p:spPr bwMode="auto">
          <a:xfrm>
            <a:off x="7164388" y="3068638"/>
            <a:ext cx="5032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 •</a:t>
            </a:r>
          </a:p>
        </p:txBody>
      </p:sp>
      <p:sp>
        <p:nvSpPr>
          <p:cNvPr id="838693" name="Text Box 37"/>
          <p:cNvSpPr txBox="1">
            <a:spLocks noChangeArrowheads="1"/>
          </p:cNvSpPr>
          <p:nvPr/>
        </p:nvSpPr>
        <p:spPr bwMode="auto">
          <a:xfrm>
            <a:off x="1547813" y="4076700"/>
            <a:ext cx="10080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х =64</a:t>
            </a:r>
          </a:p>
        </p:txBody>
      </p:sp>
      <p:sp>
        <p:nvSpPr>
          <p:cNvPr id="838694" name="Oval 38"/>
          <p:cNvSpPr>
            <a:spLocks noChangeArrowheads="1"/>
          </p:cNvSpPr>
          <p:nvPr/>
        </p:nvSpPr>
        <p:spPr bwMode="auto">
          <a:xfrm>
            <a:off x="2411413" y="4076700"/>
            <a:ext cx="71437" cy="71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8695" name="Text Box 39"/>
          <p:cNvSpPr txBox="1">
            <a:spLocks noChangeArrowheads="1"/>
          </p:cNvSpPr>
          <p:nvPr/>
        </p:nvSpPr>
        <p:spPr bwMode="auto">
          <a:xfrm>
            <a:off x="4284663" y="4076700"/>
            <a:ext cx="100806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</a:t>
            </a:r>
            <a:r>
              <a:rPr lang="ru-RU" dirty="0" err="1"/>
              <a:t>х</a:t>
            </a:r>
            <a:r>
              <a:rPr lang="ru-RU" dirty="0"/>
              <a:t> =</a:t>
            </a:r>
            <a:r>
              <a:rPr lang="ru-RU" dirty="0" smtClean="0"/>
              <a:t>180</a:t>
            </a:r>
            <a:endParaRPr lang="ru-RU" dirty="0"/>
          </a:p>
          <a:p>
            <a:endParaRPr lang="ru-RU" dirty="0"/>
          </a:p>
        </p:txBody>
      </p:sp>
      <p:sp>
        <p:nvSpPr>
          <p:cNvPr id="838696" name="Oval 40"/>
          <p:cNvSpPr>
            <a:spLocks noChangeArrowheads="1"/>
          </p:cNvSpPr>
          <p:nvPr/>
        </p:nvSpPr>
        <p:spPr bwMode="auto">
          <a:xfrm>
            <a:off x="5219700" y="4076700"/>
            <a:ext cx="71438" cy="71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8697" name="Text Box 41"/>
          <p:cNvSpPr txBox="1">
            <a:spLocks noChangeArrowheads="1"/>
          </p:cNvSpPr>
          <p:nvPr/>
        </p:nvSpPr>
        <p:spPr bwMode="auto">
          <a:xfrm>
            <a:off x="6804025" y="4076700"/>
            <a:ext cx="10810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/>
              <a:t>  </a:t>
            </a:r>
            <a:r>
              <a:rPr lang="ru-RU" dirty="0" err="1"/>
              <a:t>х</a:t>
            </a:r>
            <a:r>
              <a:rPr lang="ru-RU" dirty="0"/>
              <a:t> = </a:t>
            </a:r>
            <a:r>
              <a:rPr lang="ru-RU" dirty="0" smtClean="0"/>
              <a:t>9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38698" name="Oval 42"/>
          <p:cNvSpPr>
            <a:spLocks noChangeArrowheads="1"/>
          </p:cNvSpPr>
          <p:nvPr/>
        </p:nvSpPr>
        <p:spPr bwMode="auto">
          <a:xfrm>
            <a:off x="7812088" y="4076700"/>
            <a:ext cx="71437" cy="71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3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3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3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3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3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3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3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3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3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94" grpId="0" animBg="1"/>
      <p:bldP spid="838696" grpId="0" animBg="1"/>
      <p:bldP spid="8386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50" cy="633412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</a:rPr>
              <a:t>Устная работа: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7411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9250" y="892175"/>
            <a:ext cx="8110538" cy="5561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851</TotalTime>
  <Words>789</Words>
  <Application>Microsoft Office PowerPoint</Application>
  <PresentationFormat>Экран (4:3)</PresentationFormat>
  <Paragraphs>304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Изящная</vt:lpstr>
      <vt:lpstr>Центральные углы и углы, вписанные в окружность</vt:lpstr>
      <vt:lpstr>Цели и задачи:</vt:lpstr>
      <vt:lpstr>Центральный угол</vt:lpstr>
      <vt:lpstr>Дуга окружности, соответствующая центральному углу</vt:lpstr>
      <vt:lpstr>Вписанный угол</vt:lpstr>
      <vt:lpstr>Теорема о вписанном угле</vt:lpstr>
      <vt:lpstr> РАССМОТРИМ ВАЖНЫЕ СЛЕДСТВИЯ</vt:lpstr>
      <vt:lpstr>По данным рисунков найдите х. </vt:lpstr>
      <vt:lpstr>Устная работа:</vt:lpstr>
      <vt:lpstr>Решение упражнений</vt:lpstr>
      <vt:lpstr>Найдите Х</vt:lpstr>
      <vt:lpstr>Найдите Х</vt:lpstr>
      <vt:lpstr>Найдите Х</vt:lpstr>
      <vt:lpstr>Найдите Х</vt:lpstr>
      <vt:lpstr>Найдите Х</vt:lpstr>
      <vt:lpstr>Слайд 16</vt:lpstr>
      <vt:lpstr>Правильные ответы к тесту</vt:lpstr>
      <vt:lpstr>Найдите Х</vt:lpstr>
      <vt:lpstr>Найдите Х</vt:lpstr>
      <vt:lpstr>Слайд 20</vt:lpstr>
      <vt:lpstr>Слайд 21</vt:lpstr>
      <vt:lpstr>Слайд 22</vt:lpstr>
      <vt:lpstr>Слайд 23</vt:lpstr>
      <vt:lpstr>Слайд 24</vt:lpstr>
      <vt:lpstr>Слайд 25</vt:lpstr>
      <vt:lpstr>Найдите Х</vt:lpstr>
      <vt:lpstr>Слайд 27</vt:lpstr>
      <vt:lpstr>Слайд 28</vt:lpstr>
      <vt:lpstr>Слайд 29</vt:lpstr>
      <vt:lpstr>Слайд 30</vt:lpstr>
      <vt:lpstr>Найдите Х</vt:lpstr>
      <vt:lpstr>Найдите Х</vt:lpstr>
      <vt:lpstr>Найдите Х</vt:lpstr>
      <vt:lpstr>Найдите Х</vt:lpstr>
      <vt:lpstr>Найдите Х</vt:lpstr>
      <vt:lpstr>Найдите Х И Y</vt:lpstr>
      <vt:lpstr>Найдите Х</vt:lpstr>
      <vt:lpstr>Найдите Х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Центральные углы и углы, вписанные в окружность</dc:title>
  <dc:creator>XP GAME 2007</dc:creator>
  <cp:lastModifiedBy>111</cp:lastModifiedBy>
  <cp:revision>110</cp:revision>
  <dcterms:created xsi:type="dcterms:W3CDTF">2012-02-23T16:26:58Z</dcterms:created>
  <dcterms:modified xsi:type="dcterms:W3CDTF">2015-10-12T16:58:03Z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265131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