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0" r:id="rId2"/>
    <p:sldId id="297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31" r:id="rId13"/>
    <p:sldId id="342" r:id="rId14"/>
    <p:sldId id="329" r:id="rId15"/>
    <p:sldId id="332" r:id="rId16"/>
    <p:sldId id="333" r:id="rId17"/>
    <p:sldId id="334" r:id="rId18"/>
    <p:sldId id="336" r:id="rId19"/>
    <p:sldId id="337" r:id="rId20"/>
    <p:sldId id="338" r:id="rId21"/>
    <p:sldId id="339" r:id="rId22"/>
    <p:sldId id="341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8000"/>
    <a:srgbClr val="FF9900"/>
    <a:srgbClr val="0066CC"/>
    <a:srgbClr val="FF0000"/>
    <a:srgbClr val="FFFF00"/>
    <a:srgbClr val="003F7E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66" autoAdjust="0"/>
    <p:restoredTop sz="96682" autoAdjust="0"/>
  </p:normalViewPr>
  <p:slideViewPr>
    <p:cSldViewPr>
      <p:cViewPr>
        <p:scale>
          <a:sx n="75" d="100"/>
          <a:sy n="75" d="100"/>
        </p:scale>
        <p:origin x="-744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6.wmf"/><Relationship Id="rId7" Type="http://schemas.openxmlformats.org/officeDocument/2006/relationships/image" Target="../media/image29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6.wmf"/><Relationship Id="rId9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6.wmf"/><Relationship Id="rId4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6.wmf"/><Relationship Id="rId4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6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6.wmf"/><Relationship Id="rId1" Type="http://schemas.openxmlformats.org/officeDocument/2006/relationships/image" Target="../media/image14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1219FD1-5371-451F-BF27-6EF8648D1D7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5761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828609-BCBC-4CED-946D-EC1C54DC3683}" type="slidenum">
              <a:rPr lang="ru-RU"/>
              <a:pPr/>
              <a:t>1</a:t>
            </a:fld>
            <a:endParaRPr lang="ru-RU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CC6E5F-2EC4-421F-BE89-6D0006D4BC09}" type="slidenum">
              <a:rPr lang="ru-RU"/>
              <a:pPr/>
              <a:t>10</a:t>
            </a:fld>
            <a:endParaRPr lang="ru-RU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CA0CB3-7D37-4CD0-A9AA-C63663AC154B}" type="slidenum">
              <a:rPr lang="ru-RU"/>
              <a:pPr/>
              <a:t>11</a:t>
            </a:fld>
            <a:endParaRPr lang="ru-RU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71A3BF-7B42-4F29-85C1-7B8C511C222C}" type="slidenum">
              <a:rPr lang="ru-RU"/>
              <a:pPr/>
              <a:t>13</a:t>
            </a:fld>
            <a:endParaRPr lang="ru-RU"/>
          </a:p>
        </p:txBody>
      </p:sp>
      <p:sp>
        <p:nvSpPr>
          <p:cNvPr id="39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4C4D6B-6867-45AB-9141-FA9791A2F518}" type="slidenum">
              <a:rPr lang="ru-RU"/>
              <a:pPr/>
              <a:t>14</a:t>
            </a:fld>
            <a:endParaRPr lang="ru-RU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0CA85-51AD-48C9-A595-6C1A8F3D21A6}" type="slidenum">
              <a:rPr lang="ru-RU"/>
              <a:pPr/>
              <a:t>15</a:t>
            </a:fld>
            <a:endParaRPr lang="ru-RU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1586FB-3760-4E1E-AC96-99D9B2270B1B}" type="slidenum">
              <a:rPr lang="ru-RU"/>
              <a:pPr/>
              <a:t>16</a:t>
            </a:fld>
            <a:endParaRPr lang="ru-RU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447FD9-4476-48EC-A475-34A4231779EA}" type="slidenum">
              <a:rPr lang="ru-RU"/>
              <a:pPr/>
              <a:t>17</a:t>
            </a:fld>
            <a:endParaRPr lang="ru-RU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A878C6-80D8-4B3A-80CA-ADFB3E76366D}" type="slidenum">
              <a:rPr lang="ru-RU"/>
              <a:pPr/>
              <a:t>18</a:t>
            </a:fld>
            <a:endParaRPr lang="ru-RU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0D81B1-4721-49B7-BB67-F17227A08759}" type="slidenum">
              <a:rPr lang="ru-RU"/>
              <a:pPr/>
              <a:t>19</a:t>
            </a:fld>
            <a:endParaRPr lang="ru-RU"/>
          </a:p>
        </p:txBody>
      </p:sp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Саврасова С.М., Ястребинецкий Г.А. «Упражнения по планиметрии на готовых чертежах»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EA2636-CE19-4F02-A2B8-95E8081F2CE4}" type="slidenum">
              <a:rPr lang="ru-RU"/>
              <a:pPr/>
              <a:t>20</a:t>
            </a:fld>
            <a:endParaRPr lang="ru-RU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Саврасова С.М., Ястребинецкий Г.А. «Упражнения по планиметрии на готовых чертежах»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99B724-F4B8-4F12-B49D-CD5F9B845792}" type="slidenum">
              <a:rPr lang="ru-RU"/>
              <a:pPr/>
              <a:t>2</a:t>
            </a:fld>
            <a:endParaRPr lang="ru-RU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2C8622-31A4-41C3-8E9E-E9DD7065C346}" type="slidenum">
              <a:rPr lang="ru-RU"/>
              <a:pPr/>
              <a:t>21</a:t>
            </a:fld>
            <a:endParaRPr lang="ru-RU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Саврасова С.М., Ястребинецкий Г.А. «Упражнения по планиметрии на готовых чертежах»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CEA325-B79D-427E-ABCB-030A0625FCC5}" type="slidenum">
              <a:rPr lang="ru-RU"/>
              <a:pPr/>
              <a:t>22</a:t>
            </a:fld>
            <a:endParaRPr lang="ru-RU"/>
          </a:p>
        </p:txBody>
      </p:sp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Саврасова С.М., Ястребинецкий Г.А. «Упражнения по планиметрии на готовых чертежах»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5AD2F1-7B76-4312-A084-FDCA7D51D632}" type="slidenum">
              <a:rPr lang="ru-RU"/>
              <a:pPr/>
              <a:t>3</a:t>
            </a:fld>
            <a:endParaRPr lang="ru-RU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567876-2816-4101-85B7-0E89501E230D}" type="slidenum">
              <a:rPr lang="ru-RU"/>
              <a:pPr/>
              <a:t>4</a:t>
            </a:fld>
            <a:endParaRPr lang="ru-RU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ADAF90-8528-4879-8043-45F7E70643CD}" type="slidenum">
              <a:rPr lang="ru-RU"/>
              <a:pPr/>
              <a:t>5</a:t>
            </a:fld>
            <a:endParaRPr lang="ru-RU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EC7A6F-3172-4844-8081-7F320AE82CB6}" type="slidenum">
              <a:rPr lang="ru-RU"/>
              <a:pPr/>
              <a:t>6</a:t>
            </a:fld>
            <a:endParaRPr lang="ru-RU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2BC988-3E40-42D3-9EFC-A0DFAF624453}" type="slidenum">
              <a:rPr lang="ru-RU"/>
              <a:pPr/>
              <a:t>7</a:t>
            </a:fld>
            <a:endParaRPr lang="ru-RU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E181D3-77C8-481F-B255-4865B5501FA0}" type="slidenum">
              <a:rPr lang="ru-RU"/>
              <a:pPr/>
              <a:t>8</a:t>
            </a:fld>
            <a:endParaRPr lang="ru-RU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2A8CF0-8BB1-4E32-B9FD-9AA11C26F187}" type="slidenum">
              <a:rPr lang="ru-RU"/>
              <a:pPr/>
              <a:t>9</a:t>
            </a:fld>
            <a:endParaRPr lang="ru-RU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69658-AD86-4F24-AEB3-B9E5F8285A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11DC2-E8C8-4093-8DC7-1FECBEB40E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7355D-A71C-4229-8847-43B326F98B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E5D49-05CE-4186-A287-BF7A13080A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7C99C-D63C-41F0-AEEA-F4B677B12F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366B5-D16C-43B7-A666-E87FE23789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5BAB5-55B6-4F31-AE1F-AD2FA9ADAF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F62DD-9982-41BF-A32D-0CA23886E8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35579-8FE4-42FE-B70C-2487D1602C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4FFF6-4FC1-452D-AAA9-6A49E77C1C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85885-D8BA-4310-B62C-C3CE7B6447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F30E24-6C36-4839-A934-644509B01CA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jpeg"/><Relationship Id="rId5" Type="http://schemas.openxmlformats.org/officeDocument/2006/relationships/image" Target="../media/image6.wmf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22.gif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3.gif"/><Relationship Id="rId9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27.wmf"/><Relationship Id="rId18" Type="http://schemas.openxmlformats.org/officeDocument/2006/relationships/oleObject" Target="../embeddings/oleObject32.bin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31.wmf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1.bin"/><Relationship Id="rId20" Type="http://schemas.openxmlformats.org/officeDocument/2006/relationships/oleObject" Target="../embeddings/oleObject33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6.wmf"/><Relationship Id="rId24" Type="http://schemas.openxmlformats.org/officeDocument/2006/relationships/image" Target="../media/image32.wmf"/><Relationship Id="rId5" Type="http://schemas.openxmlformats.org/officeDocument/2006/relationships/image" Target="../media/image24.wmf"/><Relationship Id="rId15" Type="http://schemas.openxmlformats.org/officeDocument/2006/relationships/image" Target="../media/image28.wmf"/><Relationship Id="rId23" Type="http://schemas.openxmlformats.org/officeDocument/2006/relationships/oleObject" Target="../embeddings/oleObject35.bin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30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30.bin"/><Relationship Id="rId22" Type="http://schemas.openxmlformats.org/officeDocument/2006/relationships/oleObject" Target="../embeddings/oleObject3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35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3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35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9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6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11268" name="Freeform 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0" name="Freeform 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1" name="Freeform 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2" name="Freeform 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3" name="Freeform 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4" name="Freeform 1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5" name="Freeform 1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77" name="WordArt 13"/>
          <p:cNvSpPr>
            <a:spLocks noChangeArrowheads="1" noChangeShapeType="1" noTextEdit="1"/>
          </p:cNvSpPr>
          <p:nvPr/>
        </p:nvSpPr>
        <p:spPr bwMode="auto">
          <a:xfrm>
            <a:off x="3581400" y="3124200"/>
            <a:ext cx="2133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8 класс</a:t>
            </a:r>
          </a:p>
        </p:txBody>
      </p:sp>
      <p:sp>
        <p:nvSpPr>
          <p:cNvPr id="11282" name="WordArt 18"/>
          <p:cNvSpPr>
            <a:spLocks noChangeArrowheads="1" noChangeShapeType="1" noTextEdit="1"/>
          </p:cNvSpPr>
          <p:nvPr/>
        </p:nvSpPr>
        <p:spPr bwMode="auto">
          <a:xfrm>
            <a:off x="533400" y="5638800"/>
            <a:ext cx="8610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Л.С. Атанасян     Геометрия 7-9     </a:t>
            </a:r>
          </a:p>
        </p:txBody>
      </p:sp>
      <p:grpSp>
        <p:nvGrpSpPr>
          <p:cNvPr id="11283" name="Group 19"/>
          <p:cNvGrpSpPr>
            <a:grpSpLocks/>
          </p:cNvGrpSpPr>
          <p:nvPr/>
        </p:nvGrpSpPr>
        <p:grpSpPr bwMode="auto">
          <a:xfrm>
            <a:off x="381000" y="304800"/>
            <a:ext cx="8497888" cy="1150938"/>
            <a:chOff x="249" y="164"/>
            <a:chExt cx="5353" cy="725"/>
          </a:xfrm>
        </p:grpSpPr>
        <p:sp>
          <p:nvSpPr>
            <p:cNvPr id="11284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249" y="164"/>
              <a:ext cx="5353" cy="61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kern="10" dirty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257DFF"/>
                </a:solidFill>
                <a:latin typeface="Arial"/>
                <a:cs typeface="Arial"/>
              </a:endParaRPr>
            </a:p>
          </p:txBody>
        </p:sp>
        <p:pic>
          <p:nvPicPr>
            <p:cNvPr id="11285" name="Picture 21" descr="cif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124182">
              <a:off x="1791" y="391"/>
              <a:ext cx="399" cy="498"/>
            </a:xfrm>
            <a:prstGeom prst="rect">
              <a:avLst/>
            </a:prstGeom>
            <a:noFill/>
          </p:spPr>
        </p:pic>
      </p:grpSp>
      <p:sp>
        <p:nvSpPr>
          <p:cNvPr id="11286" name="WordArt 22"/>
          <p:cNvSpPr>
            <a:spLocks noChangeArrowheads="1" noChangeShapeType="1" noTextEdit="1"/>
          </p:cNvSpPr>
          <p:nvPr/>
        </p:nvSpPr>
        <p:spPr bwMode="auto">
          <a:xfrm>
            <a:off x="762000" y="1371600"/>
            <a:ext cx="7543800" cy="21336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35000"/>
              </a:avLst>
            </a:prstTxWarp>
          </a:bodyPr>
          <a:lstStyle/>
          <a:p>
            <a:pPr algn="ctr"/>
            <a:r>
              <a:rPr lang="ru-RU" sz="6600" b="1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CCFF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Центральные </a:t>
            </a:r>
          </a:p>
        </p:txBody>
      </p:sp>
      <p:sp>
        <p:nvSpPr>
          <p:cNvPr id="11288" name="WordArt 24"/>
          <p:cNvSpPr>
            <a:spLocks noChangeArrowheads="1" noChangeShapeType="1" noTextEdit="1"/>
          </p:cNvSpPr>
          <p:nvPr/>
        </p:nvSpPr>
        <p:spPr bwMode="auto">
          <a:xfrm>
            <a:off x="381000" y="3429000"/>
            <a:ext cx="8382000" cy="1981200"/>
          </a:xfrm>
          <a:prstGeom prst="rect">
            <a:avLst/>
          </a:prstGeom>
        </p:spPr>
        <p:txBody>
          <a:bodyPr wrap="none" fromWordArt="1">
            <a:prstTxWarp prst="textChevronInverted">
              <a:avLst>
                <a:gd name="adj" fmla="val 60000"/>
              </a:avLst>
            </a:prstTxWarp>
          </a:bodyPr>
          <a:lstStyle/>
          <a:p>
            <a:pPr algn="ctr"/>
            <a:r>
              <a:rPr lang="ru-RU" sz="6600" b="1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CCFF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 вписанные углы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Text Box 2"/>
          <p:cNvSpPr txBox="1">
            <a:spLocks noChangeArrowheads="1"/>
          </p:cNvSpPr>
          <p:nvPr/>
        </p:nvSpPr>
        <p:spPr bwMode="auto">
          <a:xfrm>
            <a:off x="1828800" y="1447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endParaRPr lang="ru-RU" sz="2400" b="1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0211" name="Text Box 3"/>
          <p:cNvSpPr txBox="1">
            <a:spLocks noChangeArrowheads="1"/>
          </p:cNvSpPr>
          <p:nvPr/>
        </p:nvSpPr>
        <p:spPr bwMode="auto">
          <a:xfrm>
            <a:off x="1828800" y="1828800"/>
            <a:ext cx="9906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272</a:t>
            </a:r>
            <a:r>
              <a:rPr lang="en-US" sz="2400" b="1" baseline="300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400" b="1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0212" name="Freeform 4"/>
          <p:cNvSpPr>
            <a:spLocks/>
          </p:cNvSpPr>
          <p:nvPr/>
        </p:nvSpPr>
        <p:spPr bwMode="auto">
          <a:xfrm>
            <a:off x="1600200" y="3340100"/>
            <a:ext cx="1689100" cy="1155700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400" y="0"/>
              </a:cxn>
              <a:cxn ang="0">
                <a:pos x="1064" y="464"/>
              </a:cxn>
              <a:cxn ang="0">
                <a:pos x="768" y="584"/>
              </a:cxn>
              <a:cxn ang="0">
                <a:pos x="480" y="728"/>
              </a:cxn>
              <a:cxn ang="0">
                <a:pos x="192" y="728"/>
              </a:cxn>
              <a:cxn ang="0">
                <a:pos x="96" y="632"/>
              </a:cxn>
              <a:cxn ang="0">
                <a:pos x="0" y="632"/>
              </a:cxn>
            </a:cxnLst>
            <a:rect l="0" t="0" r="r" b="b"/>
            <a:pathLst>
              <a:path w="1064" h="728">
                <a:moveTo>
                  <a:pt x="0" y="584"/>
                </a:moveTo>
                <a:lnTo>
                  <a:pt x="400" y="0"/>
                </a:lnTo>
                <a:lnTo>
                  <a:pt x="1064" y="464"/>
                </a:lnTo>
                <a:lnTo>
                  <a:pt x="768" y="584"/>
                </a:lnTo>
                <a:lnTo>
                  <a:pt x="480" y="728"/>
                </a:lnTo>
                <a:lnTo>
                  <a:pt x="192" y="728"/>
                </a:lnTo>
                <a:lnTo>
                  <a:pt x="96" y="632"/>
                </a:lnTo>
                <a:lnTo>
                  <a:pt x="0" y="632"/>
                </a:lnTo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0213" name="Text Box 5"/>
          <p:cNvSpPr txBox="1">
            <a:spLocks noChangeArrowheads="1"/>
          </p:cNvSpPr>
          <p:nvPr/>
        </p:nvSpPr>
        <p:spPr bwMode="auto">
          <a:xfrm>
            <a:off x="2362200" y="50292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88</a:t>
            </a:r>
            <a:r>
              <a:rPr lang="ru-RU" sz="2000" b="1" baseline="30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0214" name="Freeform 6"/>
          <p:cNvSpPr>
            <a:spLocks/>
          </p:cNvSpPr>
          <p:nvPr/>
        </p:nvSpPr>
        <p:spPr bwMode="auto">
          <a:xfrm>
            <a:off x="1333500" y="3324225"/>
            <a:ext cx="2209800" cy="1412875"/>
          </a:xfrm>
          <a:custGeom>
            <a:avLst/>
            <a:gdLst/>
            <a:ahLst/>
            <a:cxnLst>
              <a:cxn ang="0">
                <a:pos x="0" y="890"/>
              </a:cxn>
              <a:cxn ang="0">
                <a:pos x="564" y="0"/>
              </a:cxn>
              <a:cxn ang="0">
                <a:pos x="1392" y="586"/>
              </a:cxn>
            </a:cxnLst>
            <a:rect l="0" t="0" r="r" b="b"/>
            <a:pathLst>
              <a:path w="1392" h="890">
                <a:moveTo>
                  <a:pt x="0" y="890"/>
                </a:moveTo>
                <a:lnTo>
                  <a:pt x="564" y="0"/>
                </a:lnTo>
                <a:lnTo>
                  <a:pt x="1392" y="58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0215" name="Text Box 7"/>
          <p:cNvSpPr txBox="1">
            <a:spLocks noChangeArrowheads="1"/>
          </p:cNvSpPr>
          <p:nvPr/>
        </p:nvSpPr>
        <p:spPr bwMode="auto">
          <a:xfrm>
            <a:off x="1023938" y="4760913"/>
            <a:ext cx="298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</a:p>
        </p:txBody>
      </p:sp>
      <p:sp>
        <p:nvSpPr>
          <p:cNvPr id="350216" name="Text Box 8"/>
          <p:cNvSpPr txBox="1">
            <a:spLocks noChangeArrowheads="1"/>
          </p:cNvSpPr>
          <p:nvPr/>
        </p:nvSpPr>
        <p:spPr bwMode="auto">
          <a:xfrm>
            <a:off x="3505200" y="4191000"/>
            <a:ext cx="45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</p:txBody>
      </p:sp>
      <p:grpSp>
        <p:nvGrpSpPr>
          <p:cNvPr id="350217" name="Group 9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350218" name="Freeform 10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0219" name="Freeform 11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0220" name="Freeform 12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0221" name="Freeform 13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0222" name="Freeform 14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0223" name="Freeform 15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0224" name="Freeform 16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0225" name="Freeform 17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50226" name="Group 18"/>
          <p:cNvGrpSpPr>
            <a:grpSpLocks/>
          </p:cNvGrpSpPr>
          <p:nvPr/>
        </p:nvGrpSpPr>
        <p:grpSpPr bwMode="auto">
          <a:xfrm>
            <a:off x="609600" y="1828800"/>
            <a:ext cx="3216275" cy="3162300"/>
            <a:chOff x="518" y="960"/>
            <a:chExt cx="2688" cy="2640"/>
          </a:xfrm>
        </p:grpSpPr>
        <p:sp>
          <p:nvSpPr>
            <p:cNvPr id="350227" name="Oval 19"/>
            <p:cNvSpPr>
              <a:spLocks noChangeArrowheads="1"/>
            </p:cNvSpPr>
            <p:nvPr/>
          </p:nvSpPr>
          <p:spPr bwMode="auto">
            <a:xfrm>
              <a:off x="518" y="960"/>
              <a:ext cx="2688" cy="26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0228" name="Oval 20"/>
            <p:cNvSpPr>
              <a:spLocks noChangeArrowheads="1"/>
            </p:cNvSpPr>
            <p:nvPr/>
          </p:nvSpPr>
          <p:spPr bwMode="auto">
            <a:xfrm>
              <a:off x="1821" y="2198"/>
              <a:ext cx="82" cy="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0229" name="Text Box 21"/>
            <p:cNvSpPr txBox="1">
              <a:spLocks noChangeArrowheads="1"/>
            </p:cNvSpPr>
            <p:nvPr/>
          </p:nvSpPr>
          <p:spPr bwMode="auto">
            <a:xfrm>
              <a:off x="1583" y="1920"/>
              <a:ext cx="633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    О</a:t>
              </a:r>
            </a:p>
          </p:txBody>
        </p:sp>
      </p:grpSp>
      <p:sp>
        <p:nvSpPr>
          <p:cNvPr id="350231" name="Text Box 23"/>
          <p:cNvSpPr txBox="1">
            <a:spLocks noChangeArrowheads="1"/>
          </p:cNvSpPr>
          <p:nvPr/>
        </p:nvSpPr>
        <p:spPr bwMode="auto">
          <a:xfrm>
            <a:off x="1447800" y="4572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Найти</a:t>
            </a:r>
            <a:r>
              <a:rPr lang="en-US" sz="2400"/>
              <a:t>  </a:t>
            </a:r>
            <a:r>
              <a:rPr lang="ru-RU" sz="2400"/>
              <a:t>угол АОВ.</a:t>
            </a:r>
          </a:p>
        </p:txBody>
      </p:sp>
      <p:graphicFrame>
        <p:nvGraphicFramePr>
          <p:cNvPr id="350233" name="Object 2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34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0234" name="Text Box 26"/>
          <p:cNvSpPr txBox="1">
            <a:spLocks noChangeArrowheads="1"/>
          </p:cNvSpPr>
          <p:nvPr/>
        </p:nvSpPr>
        <p:spPr bwMode="auto">
          <a:xfrm>
            <a:off x="2057400" y="34290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p:sp>
        <p:nvSpPr>
          <p:cNvPr id="350239" name="Arc 31"/>
          <p:cNvSpPr>
            <a:spLocks/>
          </p:cNvSpPr>
          <p:nvPr/>
        </p:nvSpPr>
        <p:spPr bwMode="auto">
          <a:xfrm rot="16753759" flipV="1">
            <a:off x="722313" y="1763712"/>
            <a:ext cx="3003550" cy="3178175"/>
          </a:xfrm>
          <a:custGeom>
            <a:avLst/>
            <a:gdLst>
              <a:gd name="G0" fmla="+- 19852 0 0"/>
              <a:gd name="G1" fmla="+- 21600 0 0"/>
              <a:gd name="G2" fmla="+- 21600 0 0"/>
              <a:gd name="T0" fmla="*/ 10909 w 41452"/>
              <a:gd name="T1" fmla="*/ 1938 h 43200"/>
              <a:gd name="T2" fmla="*/ 0 w 41452"/>
              <a:gd name="T3" fmla="*/ 30113 h 43200"/>
              <a:gd name="T4" fmla="*/ 19852 w 41452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452" h="43200" fill="none" extrusionOk="0">
                <a:moveTo>
                  <a:pt x="10909" y="1938"/>
                </a:moveTo>
                <a:cubicBezTo>
                  <a:pt x="13717" y="660"/>
                  <a:pt x="16766" y="-1"/>
                  <a:pt x="19852" y="0"/>
                </a:cubicBezTo>
                <a:cubicBezTo>
                  <a:pt x="31781" y="0"/>
                  <a:pt x="41452" y="9670"/>
                  <a:pt x="41452" y="21600"/>
                </a:cubicBezTo>
                <a:cubicBezTo>
                  <a:pt x="41452" y="33529"/>
                  <a:pt x="31781" y="43200"/>
                  <a:pt x="19852" y="43200"/>
                </a:cubicBezTo>
                <a:cubicBezTo>
                  <a:pt x="11213" y="43200"/>
                  <a:pt x="3405" y="38052"/>
                  <a:pt x="0" y="30112"/>
                </a:cubicBezTo>
              </a:path>
              <a:path w="41452" h="43200" stroke="0" extrusionOk="0">
                <a:moveTo>
                  <a:pt x="10909" y="1938"/>
                </a:moveTo>
                <a:cubicBezTo>
                  <a:pt x="13717" y="660"/>
                  <a:pt x="16766" y="-1"/>
                  <a:pt x="19852" y="0"/>
                </a:cubicBezTo>
                <a:cubicBezTo>
                  <a:pt x="31781" y="0"/>
                  <a:pt x="41452" y="9670"/>
                  <a:pt x="41452" y="21600"/>
                </a:cubicBezTo>
                <a:cubicBezTo>
                  <a:pt x="41452" y="33529"/>
                  <a:pt x="31781" y="43200"/>
                  <a:pt x="19852" y="43200"/>
                </a:cubicBezTo>
                <a:cubicBezTo>
                  <a:pt x="11213" y="43200"/>
                  <a:pt x="3405" y="38052"/>
                  <a:pt x="0" y="30112"/>
                </a:cubicBezTo>
                <a:lnTo>
                  <a:pt x="19852" y="21600"/>
                </a:lnTo>
                <a:close/>
              </a:path>
            </a:pathLst>
          </a:custGeom>
          <a:noFill/>
          <a:ln w="3810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0242" name="Text Box 34"/>
          <p:cNvSpPr txBox="1">
            <a:spLocks noChangeArrowheads="1"/>
          </p:cNvSpPr>
          <p:nvPr/>
        </p:nvSpPr>
        <p:spPr bwMode="auto">
          <a:xfrm>
            <a:off x="2362200" y="50292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88</a:t>
            </a:r>
            <a:r>
              <a:rPr lang="ru-RU" sz="2000" b="1" baseline="30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0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5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-0.03333 -0.21783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0" y="-109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50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3" grpId="0"/>
      <p:bldP spid="350213" grpId="1"/>
      <p:bldP spid="350234" grpId="0"/>
      <p:bldP spid="35024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90" name="Freeform 34"/>
          <p:cNvSpPr>
            <a:spLocks/>
          </p:cNvSpPr>
          <p:nvPr/>
        </p:nvSpPr>
        <p:spPr bwMode="auto">
          <a:xfrm>
            <a:off x="1349375" y="3352800"/>
            <a:ext cx="860425" cy="1393825"/>
          </a:xfrm>
          <a:custGeom>
            <a:avLst/>
            <a:gdLst/>
            <a:ahLst/>
            <a:cxnLst>
              <a:cxn ang="0">
                <a:pos x="542" y="0"/>
              </a:cxn>
              <a:cxn ang="0">
                <a:pos x="0" y="878"/>
              </a:cxn>
            </a:cxnLst>
            <a:rect l="0" t="0" r="r" b="b"/>
            <a:pathLst>
              <a:path w="542" h="878">
                <a:moveTo>
                  <a:pt x="542" y="0"/>
                </a:moveTo>
                <a:lnTo>
                  <a:pt x="0" y="87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2263" name="Text Box 7"/>
          <p:cNvSpPr txBox="1">
            <a:spLocks noChangeArrowheads="1"/>
          </p:cNvSpPr>
          <p:nvPr/>
        </p:nvSpPr>
        <p:spPr bwMode="auto">
          <a:xfrm>
            <a:off x="1023938" y="4760913"/>
            <a:ext cx="298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</p:txBody>
      </p:sp>
      <p:sp>
        <p:nvSpPr>
          <p:cNvPr id="352264" name="Text Box 8"/>
          <p:cNvSpPr txBox="1">
            <a:spLocks noChangeArrowheads="1"/>
          </p:cNvSpPr>
          <p:nvPr/>
        </p:nvSpPr>
        <p:spPr bwMode="auto">
          <a:xfrm>
            <a:off x="3200400" y="4648200"/>
            <a:ext cx="45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</a:p>
        </p:txBody>
      </p:sp>
      <p:grpSp>
        <p:nvGrpSpPr>
          <p:cNvPr id="352265" name="Group 9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352266" name="Freeform 10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2267" name="Freeform 11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2268" name="Freeform 12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2269" name="Freeform 13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2270" name="Freeform 14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2271" name="Freeform 15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2272" name="Freeform 16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2273" name="Freeform 17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52274" name="Group 18"/>
          <p:cNvGrpSpPr>
            <a:grpSpLocks/>
          </p:cNvGrpSpPr>
          <p:nvPr/>
        </p:nvGrpSpPr>
        <p:grpSpPr bwMode="auto">
          <a:xfrm>
            <a:off x="609600" y="1828800"/>
            <a:ext cx="3216275" cy="3162300"/>
            <a:chOff x="518" y="960"/>
            <a:chExt cx="2688" cy="2640"/>
          </a:xfrm>
        </p:grpSpPr>
        <p:sp>
          <p:nvSpPr>
            <p:cNvPr id="352275" name="Oval 19"/>
            <p:cNvSpPr>
              <a:spLocks noChangeArrowheads="1"/>
            </p:cNvSpPr>
            <p:nvPr/>
          </p:nvSpPr>
          <p:spPr bwMode="auto">
            <a:xfrm>
              <a:off x="518" y="960"/>
              <a:ext cx="2688" cy="26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2276" name="Oval 20"/>
            <p:cNvSpPr>
              <a:spLocks noChangeArrowheads="1"/>
            </p:cNvSpPr>
            <p:nvPr/>
          </p:nvSpPr>
          <p:spPr bwMode="auto">
            <a:xfrm>
              <a:off x="1821" y="2198"/>
              <a:ext cx="82" cy="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2277" name="Text Box 21"/>
            <p:cNvSpPr txBox="1">
              <a:spLocks noChangeArrowheads="1"/>
            </p:cNvSpPr>
            <p:nvPr/>
          </p:nvSpPr>
          <p:spPr bwMode="auto">
            <a:xfrm>
              <a:off x="1583" y="1920"/>
              <a:ext cx="633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    О</a:t>
              </a:r>
            </a:p>
          </p:txBody>
        </p:sp>
      </p:grpSp>
      <p:sp>
        <p:nvSpPr>
          <p:cNvPr id="352278" name="Arc 22"/>
          <p:cNvSpPr>
            <a:spLocks/>
          </p:cNvSpPr>
          <p:nvPr/>
        </p:nvSpPr>
        <p:spPr bwMode="auto">
          <a:xfrm rot="4846241">
            <a:off x="1440656" y="3453607"/>
            <a:ext cx="1392237" cy="1739900"/>
          </a:xfrm>
          <a:custGeom>
            <a:avLst/>
            <a:gdLst>
              <a:gd name="G0" fmla="+- 0 0 0"/>
              <a:gd name="G1" fmla="+- 8935 0 0"/>
              <a:gd name="G2" fmla="+- 21600 0 0"/>
              <a:gd name="T0" fmla="*/ 19665 w 21600"/>
              <a:gd name="T1" fmla="*/ 0 h 24179"/>
              <a:gd name="T2" fmla="*/ 15303 w 21600"/>
              <a:gd name="T3" fmla="*/ 24179 h 24179"/>
              <a:gd name="T4" fmla="*/ 0 w 21600"/>
              <a:gd name="T5" fmla="*/ 8935 h 24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4179" fill="none" extrusionOk="0">
                <a:moveTo>
                  <a:pt x="19665" y="-1"/>
                </a:moveTo>
                <a:cubicBezTo>
                  <a:pt x="20940" y="2806"/>
                  <a:pt x="21600" y="5852"/>
                  <a:pt x="21600" y="8935"/>
                </a:cubicBezTo>
                <a:cubicBezTo>
                  <a:pt x="21600" y="14649"/>
                  <a:pt x="19335" y="20130"/>
                  <a:pt x="15302" y="24178"/>
                </a:cubicBezTo>
              </a:path>
              <a:path w="21600" h="24179" stroke="0" extrusionOk="0">
                <a:moveTo>
                  <a:pt x="19665" y="-1"/>
                </a:moveTo>
                <a:cubicBezTo>
                  <a:pt x="20940" y="2806"/>
                  <a:pt x="21600" y="5852"/>
                  <a:pt x="21600" y="8935"/>
                </a:cubicBezTo>
                <a:cubicBezTo>
                  <a:pt x="21600" y="14649"/>
                  <a:pt x="19335" y="20130"/>
                  <a:pt x="15302" y="24178"/>
                </a:cubicBezTo>
                <a:lnTo>
                  <a:pt x="0" y="8935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2279" name="Text Box 23"/>
          <p:cNvSpPr txBox="1">
            <a:spLocks noChangeArrowheads="1"/>
          </p:cNvSpPr>
          <p:nvPr/>
        </p:nvSpPr>
        <p:spPr bwMode="auto">
          <a:xfrm>
            <a:off x="1447800" y="457200"/>
            <a:ext cx="5943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Найти расстояние от точки А до радиуса ОВ.      </a:t>
            </a:r>
            <a:r>
              <a:rPr lang="en-US" sz="2400"/>
              <a:t>R = 6.</a:t>
            </a:r>
            <a:endParaRPr lang="ru-RU" sz="2400"/>
          </a:p>
        </p:txBody>
      </p:sp>
      <p:graphicFrame>
        <p:nvGraphicFramePr>
          <p:cNvPr id="352281" name="Object 2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302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2286" name="Text Box 30"/>
          <p:cNvSpPr txBox="1">
            <a:spLocks noChangeArrowheads="1"/>
          </p:cNvSpPr>
          <p:nvPr/>
        </p:nvSpPr>
        <p:spPr bwMode="auto">
          <a:xfrm>
            <a:off x="2133600" y="49530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60</a:t>
            </a:r>
            <a:r>
              <a:rPr lang="ru-RU" sz="20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2291" name="Freeform 35" descr="Дуб"/>
          <p:cNvSpPr>
            <a:spLocks/>
          </p:cNvSpPr>
          <p:nvPr/>
        </p:nvSpPr>
        <p:spPr bwMode="auto">
          <a:xfrm rot="-414353">
            <a:off x="347663" y="3987800"/>
            <a:ext cx="4376737" cy="2108200"/>
          </a:xfrm>
          <a:custGeom>
            <a:avLst/>
            <a:gdLst/>
            <a:ahLst/>
            <a:cxnLst>
              <a:cxn ang="0">
                <a:pos x="2749" y="1326"/>
              </a:cxn>
              <a:cxn ang="0">
                <a:pos x="999" y="6"/>
              </a:cxn>
              <a:cxn ang="0">
                <a:pos x="1049" y="264"/>
              </a:cxn>
              <a:cxn ang="0">
                <a:pos x="458" y="1056"/>
              </a:cxn>
              <a:cxn ang="0">
                <a:pos x="0" y="1280"/>
              </a:cxn>
              <a:cxn ang="0">
                <a:pos x="447" y="1058"/>
              </a:cxn>
              <a:cxn ang="0">
                <a:pos x="2166" y="1123"/>
              </a:cxn>
              <a:cxn ang="0">
                <a:pos x="2757" y="1328"/>
              </a:cxn>
              <a:cxn ang="0">
                <a:pos x="2166" y="1113"/>
              </a:cxn>
              <a:cxn ang="0">
                <a:pos x="1040" y="268"/>
              </a:cxn>
              <a:cxn ang="0">
                <a:pos x="1006" y="6"/>
              </a:cxn>
              <a:cxn ang="0">
                <a:pos x="992" y="0"/>
              </a:cxn>
              <a:cxn ang="0">
                <a:pos x="32" y="1264"/>
              </a:cxn>
              <a:cxn ang="0">
                <a:pos x="77" y="1219"/>
              </a:cxn>
              <a:cxn ang="0">
                <a:pos x="55" y="1265"/>
              </a:cxn>
              <a:cxn ang="0">
                <a:pos x="37" y="1237"/>
              </a:cxn>
              <a:cxn ang="0">
                <a:pos x="70" y="1223"/>
              </a:cxn>
              <a:cxn ang="0">
                <a:pos x="64" y="1246"/>
              </a:cxn>
              <a:cxn ang="0">
                <a:pos x="2749" y="1326"/>
              </a:cxn>
            </a:cxnLst>
            <a:rect l="0" t="0" r="r" b="b"/>
            <a:pathLst>
              <a:path w="2757" h="1328">
                <a:moveTo>
                  <a:pt x="2749" y="1326"/>
                </a:moveTo>
                <a:lnTo>
                  <a:pt x="999" y="6"/>
                </a:lnTo>
                <a:lnTo>
                  <a:pt x="1049" y="264"/>
                </a:lnTo>
                <a:lnTo>
                  <a:pt x="458" y="1056"/>
                </a:lnTo>
                <a:lnTo>
                  <a:pt x="0" y="1280"/>
                </a:lnTo>
                <a:lnTo>
                  <a:pt x="447" y="1058"/>
                </a:lnTo>
                <a:lnTo>
                  <a:pt x="2166" y="1123"/>
                </a:lnTo>
                <a:lnTo>
                  <a:pt x="2757" y="1328"/>
                </a:lnTo>
                <a:lnTo>
                  <a:pt x="2166" y="1113"/>
                </a:lnTo>
                <a:lnTo>
                  <a:pt x="1040" y="268"/>
                </a:lnTo>
                <a:lnTo>
                  <a:pt x="1006" y="6"/>
                </a:lnTo>
                <a:lnTo>
                  <a:pt x="992" y="0"/>
                </a:lnTo>
                <a:lnTo>
                  <a:pt x="32" y="1264"/>
                </a:lnTo>
                <a:lnTo>
                  <a:pt x="77" y="1219"/>
                </a:lnTo>
                <a:lnTo>
                  <a:pt x="55" y="1265"/>
                </a:lnTo>
                <a:lnTo>
                  <a:pt x="37" y="1237"/>
                </a:lnTo>
                <a:lnTo>
                  <a:pt x="70" y="1223"/>
                </a:lnTo>
                <a:lnTo>
                  <a:pt x="64" y="1246"/>
                </a:lnTo>
                <a:lnTo>
                  <a:pt x="2749" y="1326"/>
                </a:lnTo>
                <a:close/>
              </a:path>
            </a:pathLst>
          </a:custGeom>
          <a:blipFill dpi="0" rotWithShape="1">
            <a:blip r:embed="rId6"/>
            <a:srcRect/>
            <a:tile tx="0" ty="0" sx="100000" sy="100000" flip="none" algn="tl"/>
          </a:blip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352292" name="Group 36"/>
          <p:cNvGrpSpPr>
            <a:grpSpLocks/>
          </p:cNvGrpSpPr>
          <p:nvPr/>
        </p:nvGrpSpPr>
        <p:grpSpPr bwMode="auto">
          <a:xfrm rot="8936721" flipV="1">
            <a:off x="2819400" y="3429000"/>
            <a:ext cx="2260600" cy="990600"/>
            <a:chOff x="763" y="1945"/>
            <a:chExt cx="2019" cy="886"/>
          </a:xfrm>
        </p:grpSpPr>
        <p:sp>
          <p:nvSpPr>
            <p:cNvPr id="352293" name="Freeform 37"/>
            <p:cNvSpPr>
              <a:spLocks/>
            </p:cNvSpPr>
            <p:nvPr/>
          </p:nvSpPr>
          <p:spPr bwMode="auto">
            <a:xfrm rot="-3316674">
              <a:off x="1322" y="1450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2294" name="Freeform 38"/>
            <p:cNvSpPr>
              <a:spLocks/>
            </p:cNvSpPr>
            <p:nvPr/>
          </p:nvSpPr>
          <p:spPr bwMode="auto">
            <a:xfrm rot="-3316674">
              <a:off x="2483" y="2398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2295" name="Freeform 39"/>
            <p:cNvSpPr>
              <a:spLocks/>
            </p:cNvSpPr>
            <p:nvPr/>
          </p:nvSpPr>
          <p:spPr bwMode="auto">
            <a:xfrm rot="-3316674">
              <a:off x="2671" y="2522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52296" name="Group 40"/>
            <p:cNvGrpSpPr>
              <a:grpSpLocks/>
            </p:cNvGrpSpPr>
            <p:nvPr/>
          </p:nvGrpSpPr>
          <p:grpSpPr bwMode="auto">
            <a:xfrm>
              <a:off x="763" y="1945"/>
              <a:ext cx="1677" cy="744"/>
              <a:chOff x="763" y="1945"/>
              <a:chExt cx="1677" cy="744"/>
            </a:xfrm>
          </p:grpSpPr>
          <p:sp>
            <p:nvSpPr>
              <p:cNvPr id="352297" name="Freeform 41"/>
              <p:cNvSpPr>
                <a:spLocks/>
              </p:cNvSpPr>
              <p:nvPr/>
            </p:nvSpPr>
            <p:spPr bwMode="auto">
              <a:xfrm rot="-3316674">
                <a:off x="1271" y="1519"/>
                <a:ext cx="744" cy="1595"/>
              </a:xfrm>
              <a:custGeom>
                <a:avLst/>
                <a:gdLst/>
                <a:ahLst/>
                <a:cxnLst>
                  <a:cxn ang="0">
                    <a:pos x="867" y="2612"/>
                  </a:cxn>
                  <a:cxn ang="0">
                    <a:pos x="1094" y="2522"/>
                  </a:cxn>
                  <a:cxn ang="0">
                    <a:pos x="1016" y="2554"/>
                  </a:cxn>
                  <a:cxn ang="0">
                    <a:pos x="84" y="0"/>
                  </a:cxn>
                  <a:cxn ang="0">
                    <a:pos x="0" y="30"/>
                  </a:cxn>
                  <a:cxn ang="0">
                    <a:pos x="940" y="2584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FF66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2298" name="Freeform 42"/>
              <p:cNvSpPr>
                <a:spLocks/>
              </p:cNvSpPr>
              <p:nvPr/>
            </p:nvSpPr>
            <p:spPr bwMode="auto">
              <a:xfrm>
                <a:off x="763" y="2084"/>
                <a:ext cx="42" cy="155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41" y="48"/>
                  </a:cxn>
                  <a:cxn ang="0">
                    <a:pos x="29" y="116"/>
                  </a:cxn>
                  <a:cxn ang="0">
                    <a:pos x="9" y="152"/>
                  </a:cxn>
                  <a:cxn ang="0">
                    <a:pos x="1" y="96"/>
                  </a:cxn>
                  <a:cxn ang="0">
                    <a:pos x="5" y="52"/>
                  </a:cxn>
                  <a:cxn ang="0">
                    <a:pos x="33" y="0"/>
                  </a:cxn>
                </a:cxnLst>
                <a:rect l="0" t="0" r="r" b="b"/>
                <a:pathLst>
                  <a:path w="42" h="155">
                    <a:moveTo>
                      <a:pt x="33" y="0"/>
                    </a:moveTo>
                    <a:cubicBezTo>
                      <a:pt x="42" y="3"/>
                      <a:pt x="42" y="29"/>
                      <a:pt x="41" y="48"/>
                    </a:cubicBezTo>
                    <a:cubicBezTo>
                      <a:pt x="40" y="67"/>
                      <a:pt x="34" y="99"/>
                      <a:pt x="29" y="116"/>
                    </a:cubicBezTo>
                    <a:cubicBezTo>
                      <a:pt x="24" y="133"/>
                      <a:pt x="14" y="155"/>
                      <a:pt x="9" y="152"/>
                    </a:cubicBezTo>
                    <a:cubicBezTo>
                      <a:pt x="4" y="149"/>
                      <a:pt x="2" y="113"/>
                      <a:pt x="1" y="96"/>
                    </a:cubicBezTo>
                    <a:cubicBezTo>
                      <a:pt x="0" y="79"/>
                      <a:pt x="0" y="68"/>
                      <a:pt x="5" y="52"/>
                    </a:cubicBezTo>
                    <a:cubicBezTo>
                      <a:pt x="10" y="36"/>
                      <a:pt x="27" y="11"/>
                      <a:pt x="33" y="0"/>
                    </a:cubicBezTo>
                    <a:close/>
                  </a:path>
                </a:pathLst>
              </a:custGeom>
              <a:solidFill>
                <a:srgbClr val="CC0F00"/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sp>
        <p:nvSpPr>
          <p:cNvPr id="352299" name="Freeform 43"/>
          <p:cNvSpPr>
            <a:spLocks/>
          </p:cNvSpPr>
          <p:nvPr/>
        </p:nvSpPr>
        <p:spPr bwMode="auto">
          <a:xfrm>
            <a:off x="1781175" y="4035425"/>
            <a:ext cx="1279525" cy="727075"/>
          </a:xfrm>
          <a:custGeom>
            <a:avLst/>
            <a:gdLst/>
            <a:ahLst/>
            <a:cxnLst>
              <a:cxn ang="0">
                <a:pos x="806" y="458"/>
              </a:cxn>
              <a:cxn ang="0">
                <a:pos x="0" y="0"/>
              </a:cxn>
            </a:cxnLst>
            <a:rect l="0" t="0" r="r" b="b"/>
            <a:pathLst>
              <a:path w="806" h="458">
                <a:moveTo>
                  <a:pt x="806" y="458"/>
                </a:move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2300" name="Freeform 44"/>
          <p:cNvSpPr>
            <a:spLocks/>
          </p:cNvSpPr>
          <p:nvPr/>
        </p:nvSpPr>
        <p:spPr bwMode="auto">
          <a:xfrm>
            <a:off x="1876425" y="3910013"/>
            <a:ext cx="133350" cy="190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4" y="48"/>
              </a:cxn>
              <a:cxn ang="0">
                <a:pos x="36" y="120"/>
              </a:cxn>
            </a:cxnLst>
            <a:rect l="0" t="0" r="r" b="b"/>
            <a:pathLst>
              <a:path w="84" h="120">
                <a:moveTo>
                  <a:pt x="0" y="0"/>
                </a:moveTo>
                <a:lnTo>
                  <a:pt x="84" y="48"/>
                </a:lnTo>
                <a:lnTo>
                  <a:pt x="36" y="12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352301" name="Object 45"/>
          <p:cNvGraphicFramePr>
            <a:graphicFrameLocks noChangeAspect="1"/>
          </p:cNvGraphicFramePr>
          <p:nvPr/>
        </p:nvGraphicFramePr>
        <p:xfrm>
          <a:off x="4876800" y="762000"/>
          <a:ext cx="1752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303" name="Формула" r:id="rId7" imgW="736560" imgH="203040" progId="Equation.3">
                  <p:embed/>
                </p:oleObj>
              </mc:Choice>
              <mc:Fallback>
                <p:oleObj name="Формула" r:id="rId7" imgW="736560" imgH="203040" progId="Equation.3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762000"/>
                        <a:ext cx="17526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2302" name="Freeform 46"/>
          <p:cNvSpPr>
            <a:spLocks/>
          </p:cNvSpPr>
          <p:nvPr/>
        </p:nvSpPr>
        <p:spPr bwMode="auto">
          <a:xfrm>
            <a:off x="1333500" y="3352800"/>
            <a:ext cx="1743075" cy="1414463"/>
          </a:xfrm>
          <a:custGeom>
            <a:avLst/>
            <a:gdLst/>
            <a:ahLst/>
            <a:cxnLst>
              <a:cxn ang="0">
                <a:pos x="0" y="888"/>
              </a:cxn>
              <a:cxn ang="0">
                <a:pos x="1098" y="891"/>
              </a:cxn>
              <a:cxn ang="0">
                <a:pos x="552" y="0"/>
              </a:cxn>
            </a:cxnLst>
            <a:rect l="0" t="0" r="r" b="b"/>
            <a:pathLst>
              <a:path w="1098" h="891">
                <a:moveTo>
                  <a:pt x="0" y="888"/>
                </a:moveTo>
                <a:lnTo>
                  <a:pt x="1098" y="891"/>
                </a:lnTo>
                <a:lnTo>
                  <a:pt x="55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2303" name="Text Box 47"/>
          <p:cNvSpPr txBox="1">
            <a:spLocks noChangeArrowheads="1"/>
          </p:cNvSpPr>
          <p:nvPr/>
        </p:nvSpPr>
        <p:spPr bwMode="auto">
          <a:xfrm>
            <a:off x="2133600" y="49530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60</a:t>
            </a:r>
            <a:r>
              <a:rPr lang="ru-RU" sz="20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2304" name="Rectangle 48"/>
          <p:cNvSpPr>
            <a:spLocks noChangeArrowheads="1"/>
          </p:cNvSpPr>
          <p:nvPr/>
        </p:nvSpPr>
        <p:spPr bwMode="auto">
          <a:xfrm>
            <a:off x="4294188" y="8382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2305" name="Text Box 49"/>
          <p:cNvSpPr txBox="1">
            <a:spLocks noChangeArrowheads="1"/>
          </p:cNvSpPr>
          <p:nvPr/>
        </p:nvSpPr>
        <p:spPr bwMode="auto">
          <a:xfrm>
            <a:off x="1371600" y="3733800"/>
            <a:ext cx="45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2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22222E-6 L -0.14027 -0.10555 " pathEditMode="relative" rAng="0" ptsTypes="AA">
                                      <p:cBhvr>
                                        <p:cTn id="17" dur="3000" fill="hold"/>
                                        <p:tgtEl>
                                          <p:spTgt spid="352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00" y="-53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3000"/>
                                        <p:tgtEl>
                                          <p:spTgt spid="35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5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5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5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23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2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23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2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23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2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23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23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5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5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-0.18056 0.42222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352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00" y="2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L -0.025 -0.2067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52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" y="-1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91" grpId="0" animBg="1"/>
      <p:bldP spid="352291" grpId="1" animBg="1"/>
      <p:bldP spid="352299" grpId="0" animBg="1"/>
      <p:bldP spid="352300" grpId="0" animBg="1"/>
      <p:bldP spid="352302" grpId="0" animBg="1"/>
      <p:bldP spid="352303" grpId="0"/>
      <p:bldP spid="352304" grpId="0"/>
      <p:bldP spid="352304" grpId="1"/>
      <p:bldP spid="35230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9511" name="Group 87"/>
          <p:cNvGrpSpPr>
            <a:grpSpLocks/>
          </p:cNvGrpSpPr>
          <p:nvPr/>
        </p:nvGrpSpPr>
        <p:grpSpPr bwMode="auto">
          <a:xfrm>
            <a:off x="3924300" y="3429000"/>
            <a:ext cx="2371725" cy="1863725"/>
            <a:chOff x="2472" y="2160"/>
            <a:chExt cx="1494" cy="1174"/>
          </a:xfrm>
        </p:grpSpPr>
        <p:sp>
          <p:nvSpPr>
            <p:cNvPr id="359427" name="Freeform 3"/>
            <p:cNvSpPr>
              <a:spLocks/>
            </p:cNvSpPr>
            <p:nvPr/>
          </p:nvSpPr>
          <p:spPr bwMode="auto">
            <a:xfrm>
              <a:off x="2472" y="2160"/>
              <a:ext cx="1494" cy="1174"/>
            </a:xfrm>
            <a:custGeom>
              <a:avLst/>
              <a:gdLst/>
              <a:ahLst/>
              <a:cxnLst>
                <a:cxn ang="0">
                  <a:pos x="0" y="256"/>
                </a:cxn>
                <a:cxn ang="0">
                  <a:pos x="390" y="0"/>
                </a:cxn>
                <a:cxn ang="0">
                  <a:pos x="1075" y="161"/>
                </a:cxn>
                <a:cxn ang="0">
                  <a:pos x="1380" y="555"/>
                </a:cxn>
                <a:cxn ang="0">
                  <a:pos x="1406" y="926"/>
                </a:cxn>
                <a:cxn ang="0">
                  <a:pos x="1494" y="1174"/>
                </a:cxn>
                <a:cxn ang="0">
                  <a:pos x="371" y="1174"/>
                </a:cxn>
                <a:cxn ang="0">
                  <a:pos x="0" y="256"/>
                </a:cxn>
              </a:cxnLst>
              <a:rect l="0" t="0" r="r" b="b"/>
              <a:pathLst>
                <a:path w="1494" h="1174">
                  <a:moveTo>
                    <a:pt x="0" y="256"/>
                  </a:moveTo>
                  <a:lnTo>
                    <a:pt x="390" y="0"/>
                  </a:lnTo>
                  <a:lnTo>
                    <a:pt x="1075" y="161"/>
                  </a:lnTo>
                  <a:lnTo>
                    <a:pt x="1380" y="555"/>
                  </a:lnTo>
                  <a:lnTo>
                    <a:pt x="1406" y="926"/>
                  </a:lnTo>
                  <a:lnTo>
                    <a:pt x="1494" y="1174"/>
                  </a:lnTo>
                  <a:lnTo>
                    <a:pt x="371" y="1174"/>
                  </a:lnTo>
                  <a:lnTo>
                    <a:pt x="0" y="256"/>
                  </a:lnTo>
                  <a:close/>
                </a:path>
              </a:pathLst>
            </a:custGeom>
            <a:gradFill rotWithShape="1">
              <a:gsLst>
                <a:gs pos="0">
                  <a:srgbClr val="00BCB8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59428" name="Freeform 4"/>
            <p:cNvSpPr>
              <a:spLocks/>
            </p:cNvSpPr>
            <p:nvPr/>
          </p:nvSpPr>
          <p:spPr bwMode="auto">
            <a:xfrm>
              <a:off x="2747" y="3064"/>
              <a:ext cx="366" cy="25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4" y="9"/>
                </a:cxn>
                <a:cxn ang="0">
                  <a:pos x="156" y="57"/>
                </a:cxn>
                <a:cxn ang="0">
                  <a:pos x="192" y="141"/>
                </a:cxn>
              </a:cxnLst>
              <a:rect l="0" t="0" r="r" b="b"/>
              <a:pathLst>
                <a:path w="192" h="141">
                  <a:moveTo>
                    <a:pt x="0" y="1"/>
                  </a:moveTo>
                  <a:cubicBezTo>
                    <a:pt x="14" y="2"/>
                    <a:pt x="58" y="0"/>
                    <a:pt x="84" y="9"/>
                  </a:cubicBezTo>
                  <a:cubicBezTo>
                    <a:pt x="110" y="18"/>
                    <a:pt x="138" y="35"/>
                    <a:pt x="156" y="57"/>
                  </a:cubicBezTo>
                  <a:cubicBezTo>
                    <a:pt x="174" y="79"/>
                    <a:pt x="184" y="123"/>
                    <a:pt x="192" y="141"/>
                  </a:cubicBezTo>
                </a:path>
              </a:pathLst>
            </a:custGeom>
            <a:noFill/>
            <a:ln w="28575" cap="flat" cmpd="sng">
              <a:solidFill>
                <a:srgbClr val="0033CC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359431" name="Freeform 7"/>
          <p:cNvSpPr>
            <a:spLocks/>
          </p:cNvSpPr>
          <p:nvPr/>
        </p:nvSpPr>
        <p:spPr bwMode="auto">
          <a:xfrm>
            <a:off x="2425700" y="2414588"/>
            <a:ext cx="1485900" cy="1676400"/>
          </a:xfrm>
          <a:custGeom>
            <a:avLst/>
            <a:gdLst/>
            <a:ahLst/>
            <a:cxnLst>
              <a:cxn ang="0">
                <a:pos x="592" y="0"/>
              </a:cxn>
              <a:cxn ang="0">
                <a:pos x="936" y="840"/>
              </a:cxn>
              <a:cxn ang="0">
                <a:pos x="744" y="1056"/>
              </a:cxn>
              <a:cxn ang="0">
                <a:pos x="616" y="1056"/>
              </a:cxn>
              <a:cxn ang="0">
                <a:pos x="360" y="1008"/>
              </a:cxn>
              <a:cxn ang="0">
                <a:pos x="208" y="896"/>
              </a:cxn>
              <a:cxn ang="0">
                <a:pos x="0" y="664"/>
              </a:cxn>
              <a:cxn ang="0">
                <a:pos x="592" y="0"/>
              </a:cxn>
            </a:cxnLst>
            <a:rect l="0" t="0" r="r" b="b"/>
            <a:pathLst>
              <a:path w="936" h="1056">
                <a:moveTo>
                  <a:pt x="592" y="0"/>
                </a:moveTo>
                <a:lnTo>
                  <a:pt x="936" y="840"/>
                </a:lnTo>
                <a:lnTo>
                  <a:pt x="744" y="1056"/>
                </a:lnTo>
                <a:lnTo>
                  <a:pt x="616" y="1056"/>
                </a:lnTo>
                <a:lnTo>
                  <a:pt x="360" y="1008"/>
                </a:lnTo>
                <a:lnTo>
                  <a:pt x="208" y="896"/>
                </a:lnTo>
                <a:lnTo>
                  <a:pt x="0" y="664"/>
                </a:lnTo>
                <a:lnTo>
                  <a:pt x="592" y="0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59433" name="Freeform 9"/>
          <p:cNvSpPr>
            <a:spLocks/>
          </p:cNvSpPr>
          <p:nvPr/>
        </p:nvSpPr>
        <p:spPr bwMode="auto">
          <a:xfrm>
            <a:off x="747713" y="4192588"/>
            <a:ext cx="1728787" cy="1096962"/>
          </a:xfrm>
          <a:custGeom>
            <a:avLst/>
            <a:gdLst/>
            <a:ahLst/>
            <a:cxnLst>
              <a:cxn ang="0">
                <a:pos x="0" y="691"/>
              </a:cxn>
              <a:cxn ang="0">
                <a:pos x="641" y="0"/>
              </a:cxn>
              <a:cxn ang="0">
                <a:pos x="873" y="88"/>
              </a:cxn>
              <a:cxn ang="0">
                <a:pos x="1057" y="248"/>
              </a:cxn>
              <a:cxn ang="0">
                <a:pos x="1065" y="368"/>
              </a:cxn>
              <a:cxn ang="0">
                <a:pos x="1089" y="504"/>
              </a:cxn>
              <a:cxn ang="0">
                <a:pos x="1073" y="672"/>
              </a:cxn>
              <a:cxn ang="0">
                <a:pos x="0" y="691"/>
              </a:cxn>
            </a:cxnLst>
            <a:rect l="0" t="0" r="r" b="b"/>
            <a:pathLst>
              <a:path w="1089" h="691">
                <a:moveTo>
                  <a:pt x="0" y="691"/>
                </a:moveTo>
                <a:lnTo>
                  <a:pt x="641" y="0"/>
                </a:lnTo>
                <a:lnTo>
                  <a:pt x="873" y="88"/>
                </a:lnTo>
                <a:lnTo>
                  <a:pt x="1057" y="248"/>
                </a:lnTo>
                <a:lnTo>
                  <a:pt x="1065" y="368"/>
                </a:lnTo>
                <a:lnTo>
                  <a:pt x="1089" y="504"/>
                </a:lnTo>
                <a:lnTo>
                  <a:pt x="1073" y="672"/>
                </a:lnTo>
                <a:lnTo>
                  <a:pt x="0" y="691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59434" name="Rectangle 10"/>
          <p:cNvSpPr>
            <a:spLocks noChangeArrowheads="1"/>
          </p:cNvSpPr>
          <p:nvPr/>
        </p:nvSpPr>
        <p:spPr bwMode="auto">
          <a:xfrm>
            <a:off x="1371600" y="914400"/>
            <a:ext cx="7453313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Внешний угол треугольника равен сумме </a:t>
            </a:r>
          </a:p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двух углов треугольника, не смежных с ним. </a:t>
            </a:r>
          </a:p>
        </p:txBody>
      </p:sp>
      <p:sp>
        <p:nvSpPr>
          <p:cNvPr id="359435" name="AutoShape 11"/>
          <p:cNvSpPr>
            <a:spLocks noChangeArrowheads="1"/>
          </p:cNvSpPr>
          <p:nvPr/>
        </p:nvSpPr>
        <p:spPr bwMode="auto">
          <a:xfrm>
            <a:off x="747713" y="2409825"/>
            <a:ext cx="3744912" cy="2879725"/>
          </a:xfrm>
          <a:prstGeom prst="triangle">
            <a:avLst>
              <a:gd name="adj" fmla="val 70685"/>
            </a:avLst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59438" name="Picture 14" descr="anim07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570618">
            <a:off x="2863850" y="3030538"/>
            <a:ext cx="757238" cy="379412"/>
          </a:xfrm>
          <a:prstGeom prst="rect">
            <a:avLst/>
          </a:prstGeom>
          <a:noFill/>
        </p:spPr>
      </p:pic>
      <p:pic>
        <p:nvPicPr>
          <p:cNvPr id="359439" name="Picture 15" descr="anim07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838653">
            <a:off x="1179513" y="4713288"/>
            <a:ext cx="830262" cy="415925"/>
          </a:xfrm>
          <a:prstGeom prst="rect">
            <a:avLst/>
          </a:prstGeom>
          <a:noFill/>
        </p:spPr>
      </p:pic>
      <p:sp>
        <p:nvSpPr>
          <p:cNvPr id="359440" name="Text Box 16"/>
          <p:cNvSpPr txBox="1">
            <a:spLocks noChangeArrowheads="1"/>
          </p:cNvSpPr>
          <p:nvPr/>
        </p:nvSpPr>
        <p:spPr bwMode="auto">
          <a:xfrm>
            <a:off x="385763" y="5222875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А</a:t>
            </a:r>
            <a:endParaRPr lang="ru-RU" sz="2400" b="1" baseline="-25000">
              <a:solidFill>
                <a:srgbClr val="FF0000"/>
              </a:solidFill>
            </a:endParaRPr>
          </a:p>
        </p:txBody>
      </p:sp>
      <p:sp>
        <p:nvSpPr>
          <p:cNvPr id="359441" name="Text Box 17"/>
          <p:cNvSpPr txBox="1">
            <a:spLocks noChangeArrowheads="1"/>
          </p:cNvSpPr>
          <p:nvPr/>
        </p:nvSpPr>
        <p:spPr bwMode="auto">
          <a:xfrm>
            <a:off x="4275138" y="5295900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359442" name="Text Box 18"/>
          <p:cNvSpPr txBox="1">
            <a:spLocks noChangeArrowheads="1"/>
          </p:cNvSpPr>
          <p:nvPr/>
        </p:nvSpPr>
        <p:spPr bwMode="auto">
          <a:xfrm>
            <a:off x="3268663" y="1905000"/>
            <a:ext cx="3667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359443" name="Line 19"/>
          <p:cNvSpPr>
            <a:spLocks noChangeShapeType="1"/>
          </p:cNvSpPr>
          <p:nvPr/>
        </p:nvSpPr>
        <p:spPr bwMode="auto">
          <a:xfrm>
            <a:off x="4492625" y="5289550"/>
            <a:ext cx="32035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pic>
        <p:nvPicPr>
          <p:cNvPr id="359444" name="Picture 20" descr="witch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125" y="4497388"/>
            <a:ext cx="2552700" cy="962025"/>
          </a:xfrm>
          <a:prstGeom prst="rect">
            <a:avLst/>
          </a:prstGeom>
          <a:noFill/>
        </p:spPr>
      </p:pic>
      <p:sp>
        <p:nvSpPr>
          <p:cNvPr id="359445" name="Text Box 21"/>
          <p:cNvSpPr txBox="1">
            <a:spLocks noChangeArrowheads="1"/>
          </p:cNvSpPr>
          <p:nvPr/>
        </p:nvSpPr>
        <p:spPr bwMode="auto">
          <a:xfrm>
            <a:off x="7221538" y="5265738"/>
            <a:ext cx="3698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К</a:t>
            </a:r>
          </a:p>
        </p:txBody>
      </p:sp>
      <p:sp>
        <p:nvSpPr>
          <p:cNvPr id="359446" name="Text Box 22"/>
          <p:cNvSpPr txBox="1">
            <a:spLocks noChangeArrowheads="1"/>
          </p:cNvSpPr>
          <p:nvPr/>
        </p:nvSpPr>
        <p:spPr bwMode="auto">
          <a:xfrm>
            <a:off x="890588" y="4903788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59447" name="Text Box 23"/>
          <p:cNvSpPr txBox="1">
            <a:spLocks noChangeArrowheads="1"/>
          </p:cNvSpPr>
          <p:nvPr/>
        </p:nvSpPr>
        <p:spPr bwMode="auto">
          <a:xfrm>
            <a:off x="3148013" y="2481263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grpSp>
        <p:nvGrpSpPr>
          <p:cNvPr id="359448" name="Group 24"/>
          <p:cNvGrpSpPr>
            <a:grpSpLocks/>
          </p:cNvGrpSpPr>
          <p:nvPr/>
        </p:nvGrpSpPr>
        <p:grpSpPr bwMode="auto">
          <a:xfrm>
            <a:off x="4975225" y="2624138"/>
            <a:ext cx="1027113" cy="457200"/>
            <a:chOff x="2971" y="1705"/>
            <a:chExt cx="647" cy="288"/>
          </a:xfrm>
        </p:grpSpPr>
        <p:graphicFrame>
          <p:nvGraphicFramePr>
            <p:cNvPr id="359449" name="Object 25"/>
            <p:cNvGraphicFramePr>
              <a:graphicFrameLocks noChangeAspect="1"/>
            </p:cNvGraphicFramePr>
            <p:nvPr/>
          </p:nvGraphicFramePr>
          <p:xfrm>
            <a:off x="2971" y="1752"/>
            <a:ext cx="227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460" name="Формула" r:id="rId5" imgW="164880" imgH="152280" progId="Equation.3">
                    <p:embed/>
                  </p:oleObj>
                </mc:Choice>
                <mc:Fallback>
                  <p:oleObj name="Формула" r:id="rId5" imgW="164880" imgH="152280" progId="Equation.3">
                    <p:embed/>
                    <p:pic>
                      <p:nvPicPr>
                        <p:cNvPr id="0" name="Picture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" y="1752"/>
                          <a:ext cx="227" cy="21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9450" name="Text Box 26"/>
            <p:cNvSpPr txBox="1">
              <a:spLocks noChangeArrowheads="1"/>
            </p:cNvSpPr>
            <p:nvPr/>
          </p:nvSpPr>
          <p:spPr bwMode="auto">
            <a:xfrm>
              <a:off x="3107" y="1705"/>
              <a:ext cx="51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FF0000"/>
                  </a:solidFill>
                </a:rPr>
                <a:t>СВК</a:t>
              </a:r>
            </a:p>
          </p:txBody>
        </p:sp>
      </p:grpSp>
      <p:grpSp>
        <p:nvGrpSpPr>
          <p:cNvPr id="359454" name="Group 30"/>
          <p:cNvGrpSpPr>
            <a:grpSpLocks/>
          </p:cNvGrpSpPr>
          <p:nvPr/>
        </p:nvGrpSpPr>
        <p:grpSpPr bwMode="auto">
          <a:xfrm>
            <a:off x="6940550" y="2625725"/>
            <a:ext cx="552450" cy="457200"/>
            <a:chOff x="4967" y="2115"/>
            <a:chExt cx="348" cy="288"/>
          </a:xfrm>
        </p:grpSpPr>
        <p:graphicFrame>
          <p:nvGraphicFramePr>
            <p:cNvPr id="359455" name="Object 31"/>
            <p:cNvGraphicFramePr>
              <a:graphicFrameLocks noChangeAspect="1"/>
            </p:cNvGraphicFramePr>
            <p:nvPr/>
          </p:nvGraphicFramePr>
          <p:xfrm>
            <a:off x="4967" y="2160"/>
            <a:ext cx="227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461" name="Формула" r:id="rId7" imgW="164880" imgH="152280" progId="Equation.3">
                    <p:embed/>
                  </p:oleObj>
                </mc:Choice>
                <mc:Fallback>
                  <p:oleObj name="Формула" r:id="rId7" imgW="164880" imgH="152280" progId="Equation.3">
                    <p:embed/>
                    <p:pic>
                      <p:nvPicPr>
                        <p:cNvPr id="0" name="Picture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7" y="2160"/>
                          <a:ext cx="227" cy="21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9456" name="Text Box 32"/>
            <p:cNvSpPr txBox="1">
              <a:spLocks noChangeArrowheads="1"/>
            </p:cNvSpPr>
            <p:nvPr/>
          </p:nvSpPr>
          <p:spPr bwMode="auto">
            <a:xfrm>
              <a:off x="5103" y="2115"/>
              <a:ext cx="21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359457" name="Group 33"/>
          <p:cNvGrpSpPr>
            <a:grpSpLocks/>
          </p:cNvGrpSpPr>
          <p:nvPr/>
        </p:nvGrpSpPr>
        <p:grpSpPr bwMode="auto">
          <a:xfrm>
            <a:off x="6148388" y="2625725"/>
            <a:ext cx="552450" cy="457200"/>
            <a:chOff x="4150" y="2160"/>
            <a:chExt cx="348" cy="288"/>
          </a:xfrm>
        </p:grpSpPr>
        <p:sp>
          <p:nvSpPr>
            <p:cNvPr id="359458" name="Text Box 34"/>
            <p:cNvSpPr txBox="1">
              <a:spLocks noChangeArrowheads="1"/>
            </p:cNvSpPr>
            <p:nvPr/>
          </p:nvSpPr>
          <p:spPr bwMode="auto">
            <a:xfrm>
              <a:off x="4286" y="2160"/>
              <a:ext cx="21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</a:p>
          </p:txBody>
        </p:sp>
        <p:graphicFrame>
          <p:nvGraphicFramePr>
            <p:cNvPr id="359459" name="Object 35"/>
            <p:cNvGraphicFramePr>
              <a:graphicFrameLocks noChangeAspect="1"/>
            </p:cNvGraphicFramePr>
            <p:nvPr/>
          </p:nvGraphicFramePr>
          <p:xfrm>
            <a:off x="4150" y="2177"/>
            <a:ext cx="227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462" name="Формула" r:id="rId8" imgW="164880" imgH="152280" progId="Equation.3">
                    <p:embed/>
                  </p:oleObj>
                </mc:Choice>
                <mc:Fallback>
                  <p:oleObj name="Формула" r:id="rId8" imgW="164880" imgH="152280" progId="Equation.3">
                    <p:embed/>
                    <p:pic>
                      <p:nvPicPr>
                        <p:cNvPr id="0" name="Picture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0" y="2177"/>
                          <a:ext cx="227" cy="21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9460" name="Text Box 36"/>
          <p:cNvSpPr txBox="1">
            <a:spLocks noChangeArrowheads="1"/>
          </p:cNvSpPr>
          <p:nvPr/>
        </p:nvSpPr>
        <p:spPr bwMode="auto">
          <a:xfrm>
            <a:off x="5859463" y="2625725"/>
            <a:ext cx="40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latin typeface="Tahoma" pitchFamily="34" charset="0"/>
              </a:rPr>
              <a:t>=</a:t>
            </a:r>
          </a:p>
        </p:txBody>
      </p:sp>
      <p:sp>
        <p:nvSpPr>
          <p:cNvPr id="359461" name="Text Box 37"/>
          <p:cNvSpPr txBox="1">
            <a:spLocks noChangeArrowheads="1"/>
          </p:cNvSpPr>
          <p:nvPr/>
        </p:nvSpPr>
        <p:spPr bwMode="auto">
          <a:xfrm>
            <a:off x="6580188" y="2625725"/>
            <a:ext cx="40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latin typeface="Tahoma" pitchFamily="34" charset="0"/>
              </a:rPr>
              <a:t>+</a:t>
            </a:r>
          </a:p>
        </p:txBody>
      </p:sp>
      <p:sp>
        <p:nvSpPr>
          <p:cNvPr id="359492" name="Rectangle 68"/>
          <p:cNvSpPr>
            <a:spLocks noChangeArrowheads="1"/>
          </p:cNvSpPr>
          <p:nvPr/>
        </p:nvSpPr>
        <p:spPr bwMode="auto">
          <a:xfrm>
            <a:off x="609600" y="381000"/>
            <a:ext cx="2286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Повторение</a:t>
            </a:r>
            <a:r>
              <a:rPr lang="ru-RU" sz="24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</a:p>
        </p:txBody>
      </p:sp>
      <p:grpSp>
        <p:nvGrpSpPr>
          <p:cNvPr id="359502" name="Group 78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359503" name="Freeform 79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9504" name="Freeform 80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9505" name="Freeform 81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9506" name="Freeform 82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9507" name="Freeform 83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9508" name="Freeform 84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9509" name="Freeform 85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9510" name="Freeform 86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59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9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0.95486 0.00347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3594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7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9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9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9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9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9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9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9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94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94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94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94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94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94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94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94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5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9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59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59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59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59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94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9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94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9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94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9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94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94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9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9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9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94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94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94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94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94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94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94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94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59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5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5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59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59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31" grpId="0" animBg="1"/>
      <p:bldP spid="359433" grpId="0" animBg="1"/>
      <p:bldP spid="359434" grpId="0"/>
      <p:bldP spid="359443" grpId="0" animBg="1"/>
      <p:bldP spid="359445" grpId="0"/>
      <p:bldP spid="359446" grpId="0"/>
      <p:bldP spid="359447" grpId="0"/>
      <p:bldP spid="359460" grpId="0"/>
      <p:bldP spid="3594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22" name="Group 2"/>
          <p:cNvGrpSpPr>
            <a:grpSpLocks/>
          </p:cNvGrpSpPr>
          <p:nvPr/>
        </p:nvGrpSpPr>
        <p:grpSpPr bwMode="auto">
          <a:xfrm>
            <a:off x="881063" y="1508125"/>
            <a:ext cx="685800" cy="1860550"/>
            <a:chOff x="672" y="1382"/>
            <a:chExt cx="432" cy="1172"/>
          </a:xfrm>
        </p:grpSpPr>
        <p:sp>
          <p:nvSpPr>
            <p:cNvPr id="389123" name="Text Box 3"/>
            <p:cNvSpPr txBox="1">
              <a:spLocks noChangeArrowheads="1"/>
            </p:cNvSpPr>
            <p:nvPr/>
          </p:nvSpPr>
          <p:spPr bwMode="auto">
            <a:xfrm>
              <a:off x="816" y="1382"/>
              <a:ext cx="28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389124" name="Text Box 4"/>
            <p:cNvSpPr txBox="1">
              <a:spLocks noChangeArrowheads="1"/>
            </p:cNvSpPr>
            <p:nvPr/>
          </p:nvSpPr>
          <p:spPr bwMode="auto">
            <a:xfrm>
              <a:off x="672" y="2112"/>
              <a:ext cx="28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389125" name="Text Box 5"/>
          <p:cNvSpPr txBox="1">
            <a:spLocks noChangeArrowheads="1"/>
          </p:cNvSpPr>
          <p:nvPr/>
        </p:nvSpPr>
        <p:spPr bwMode="auto">
          <a:xfrm>
            <a:off x="1698625" y="2292350"/>
            <a:ext cx="757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    О</a:t>
            </a:r>
          </a:p>
        </p:txBody>
      </p:sp>
      <p:sp>
        <p:nvSpPr>
          <p:cNvPr id="389126" name="Freeform 6"/>
          <p:cNvSpPr>
            <a:spLocks/>
          </p:cNvSpPr>
          <p:nvPr/>
        </p:nvSpPr>
        <p:spPr bwMode="auto">
          <a:xfrm>
            <a:off x="754063" y="2667000"/>
            <a:ext cx="1270000" cy="1016000"/>
          </a:xfrm>
          <a:custGeom>
            <a:avLst/>
            <a:gdLst/>
            <a:ahLst/>
            <a:cxnLst>
              <a:cxn ang="0">
                <a:pos x="0" y="640"/>
              </a:cxn>
              <a:cxn ang="0">
                <a:pos x="800" y="0"/>
              </a:cxn>
            </a:cxnLst>
            <a:rect l="0" t="0" r="r" b="b"/>
            <a:pathLst>
              <a:path w="800" h="640">
                <a:moveTo>
                  <a:pt x="0" y="640"/>
                </a:moveTo>
                <a:lnTo>
                  <a:pt x="80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89127" name="Group 7"/>
          <p:cNvGrpSpPr>
            <a:grpSpLocks/>
          </p:cNvGrpSpPr>
          <p:nvPr/>
        </p:nvGrpSpPr>
        <p:grpSpPr bwMode="auto">
          <a:xfrm>
            <a:off x="381000" y="838200"/>
            <a:ext cx="2932113" cy="3581400"/>
            <a:chOff x="357" y="960"/>
            <a:chExt cx="1847" cy="2256"/>
          </a:xfrm>
        </p:grpSpPr>
        <p:sp>
          <p:nvSpPr>
            <p:cNvPr id="389128" name="Freeform 8"/>
            <p:cNvSpPr>
              <a:spLocks/>
            </p:cNvSpPr>
            <p:nvPr/>
          </p:nvSpPr>
          <p:spPr bwMode="auto">
            <a:xfrm>
              <a:off x="904" y="1280"/>
              <a:ext cx="1034" cy="1723"/>
            </a:xfrm>
            <a:custGeom>
              <a:avLst/>
              <a:gdLst/>
              <a:ahLst/>
              <a:cxnLst>
                <a:cxn ang="0">
                  <a:pos x="1032" y="1712"/>
                </a:cxn>
                <a:cxn ang="0">
                  <a:pos x="1034" y="1723"/>
                </a:cxn>
                <a:cxn ang="0">
                  <a:pos x="0" y="0"/>
                </a:cxn>
              </a:cxnLst>
              <a:rect l="0" t="0" r="r" b="b"/>
              <a:pathLst>
                <a:path w="1034" h="1723">
                  <a:moveTo>
                    <a:pt x="1032" y="1712"/>
                  </a:moveTo>
                  <a:lnTo>
                    <a:pt x="1034" y="1723"/>
                  </a:lnTo>
                  <a:lnTo>
                    <a:pt x="0" y="0"/>
                  </a:ln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129" name="Freeform 9"/>
            <p:cNvSpPr>
              <a:spLocks/>
            </p:cNvSpPr>
            <p:nvPr/>
          </p:nvSpPr>
          <p:spPr bwMode="auto">
            <a:xfrm>
              <a:off x="584" y="1280"/>
              <a:ext cx="304" cy="1488"/>
            </a:xfrm>
            <a:custGeom>
              <a:avLst/>
              <a:gdLst/>
              <a:ahLst/>
              <a:cxnLst>
                <a:cxn ang="0">
                  <a:pos x="304" y="0"/>
                </a:cxn>
                <a:cxn ang="0">
                  <a:pos x="0" y="1488"/>
                </a:cxn>
              </a:cxnLst>
              <a:rect l="0" t="0" r="r" b="b"/>
              <a:pathLst>
                <a:path w="304" h="1488">
                  <a:moveTo>
                    <a:pt x="304" y="0"/>
                  </a:moveTo>
                  <a:lnTo>
                    <a:pt x="0" y="148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130" name="Text Box 10"/>
            <p:cNvSpPr txBox="1">
              <a:spLocks noChangeArrowheads="1"/>
            </p:cNvSpPr>
            <p:nvPr/>
          </p:nvSpPr>
          <p:spPr bwMode="auto">
            <a:xfrm>
              <a:off x="357" y="2736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</a:t>
              </a:r>
            </a:p>
          </p:txBody>
        </p:sp>
        <p:sp>
          <p:nvSpPr>
            <p:cNvPr id="389131" name="Text Box 11"/>
            <p:cNvSpPr txBox="1">
              <a:spLocks noChangeArrowheads="1"/>
            </p:cNvSpPr>
            <p:nvPr/>
          </p:nvSpPr>
          <p:spPr bwMode="auto">
            <a:xfrm>
              <a:off x="1920" y="2928"/>
              <a:ext cx="2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</a:t>
              </a:r>
            </a:p>
          </p:txBody>
        </p:sp>
        <p:sp>
          <p:nvSpPr>
            <p:cNvPr id="389132" name="Text Box 12"/>
            <p:cNvSpPr txBox="1">
              <a:spLocks noChangeArrowheads="1"/>
            </p:cNvSpPr>
            <p:nvPr/>
          </p:nvSpPr>
          <p:spPr bwMode="auto">
            <a:xfrm>
              <a:off x="672" y="960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</a:t>
              </a:r>
            </a:p>
          </p:txBody>
        </p:sp>
      </p:grpSp>
      <p:grpSp>
        <p:nvGrpSpPr>
          <p:cNvPr id="389133" name="Group 13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389134" name="Freeform 1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135" name="Freeform 1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136" name="Freeform 1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137" name="Freeform 1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138" name="Freeform 1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139" name="Freeform 1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140" name="Freeform 2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141" name="Freeform 2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89142" name="Oval 22"/>
          <p:cNvSpPr>
            <a:spLocks noChangeArrowheads="1"/>
          </p:cNvSpPr>
          <p:nvPr/>
        </p:nvSpPr>
        <p:spPr bwMode="auto">
          <a:xfrm>
            <a:off x="423863" y="1143000"/>
            <a:ext cx="3216275" cy="31623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143" name="Oval 23"/>
          <p:cNvSpPr>
            <a:spLocks noChangeArrowheads="1"/>
          </p:cNvSpPr>
          <p:nvPr/>
        </p:nvSpPr>
        <p:spPr bwMode="auto">
          <a:xfrm>
            <a:off x="1982788" y="2625725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144" name="Arc 24"/>
          <p:cNvSpPr>
            <a:spLocks/>
          </p:cNvSpPr>
          <p:nvPr/>
        </p:nvSpPr>
        <p:spPr bwMode="auto">
          <a:xfrm rot="4846241">
            <a:off x="1097756" y="2634457"/>
            <a:ext cx="1392237" cy="2070100"/>
          </a:xfrm>
          <a:custGeom>
            <a:avLst/>
            <a:gdLst>
              <a:gd name="G0" fmla="+- 0 0 0"/>
              <a:gd name="G1" fmla="+- 8935 0 0"/>
              <a:gd name="G2" fmla="+- 21600 0 0"/>
              <a:gd name="T0" fmla="*/ 19665 w 21600"/>
              <a:gd name="T1" fmla="*/ 0 h 28760"/>
              <a:gd name="T2" fmla="*/ 8574 w 21600"/>
              <a:gd name="T3" fmla="*/ 28760 h 28760"/>
              <a:gd name="T4" fmla="*/ 0 w 21600"/>
              <a:gd name="T5" fmla="*/ 8935 h 28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8760" fill="none" extrusionOk="0">
                <a:moveTo>
                  <a:pt x="19665" y="-1"/>
                </a:moveTo>
                <a:cubicBezTo>
                  <a:pt x="20940" y="2806"/>
                  <a:pt x="21600" y="5852"/>
                  <a:pt x="21600" y="8935"/>
                </a:cubicBezTo>
                <a:cubicBezTo>
                  <a:pt x="21600" y="17549"/>
                  <a:pt x="16481" y="25340"/>
                  <a:pt x="8574" y="28760"/>
                </a:cubicBezTo>
              </a:path>
              <a:path w="21600" h="28760" stroke="0" extrusionOk="0">
                <a:moveTo>
                  <a:pt x="19665" y="-1"/>
                </a:moveTo>
                <a:cubicBezTo>
                  <a:pt x="20940" y="2806"/>
                  <a:pt x="21600" y="5852"/>
                  <a:pt x="21600" y="8935"/>
                </a:cubicBezTo>
                <a:cubicBezTo>
                  <a:pt x="21600" y="17549"/>
                  <a:pt x="16481" y="25340"/>
                  <a:pt x="8574" y="28760"/>
                </a:cubicBezTo>
                <a:lnTo>
                  <a:pt x="0" y="8935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145" name="Text Box 25"/>
          <p:cNvSpPr txBox="1">
            <a:spLocks noChangeArrowheads="1"/>
          </p:cNvSpPr>
          <p:nvPr/>
        </p:nvSpPr>
        <p:spPr bwMode="auto">
          <a:xfrm>
            <a:off x="685800" y="38100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Теорема.</a:t>
            </a: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Вписанный угол измеряется половиной</a:t>
            </a:r>
          </a:p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дуги, на которую он опирается.</a:t>
            </a:r>
          </a:p>
        </p:txBody>
      </p:sp>
      <p:grpSp>
        <p:nvGrpSpPr>
          <p:cNvPr id="389146" name="Group 26"/>
          <p:cNvGrpSpPr>
            <a:grpSpLocks/>
          </p:cNvGrpSpPr>
          <p:nvPr/>
        </p:nvGrpSpPr>
        <p:grpSpPr bwMode="auto">
          <a:xfrm>
            <a:off x="1262063" y="1981200"/>
            <a:ext cx="533400" cy="1295400"/>
            <a:chOff x="912" y="1680"/>
            <a:chExt cx="336" cy="816"/>
          </a:xfrm>
        </p:grpSpPr>
        <p:sp>
          <p:nvSpPr>
            <p:cNvPr id="389147" name="Line 27"/>
            <p:cNvSpPr>
              <a:spLocks noChangeShapeType="1"/>
            </p:cNvSpPr>
            <p:nvPr/>
          </p:nvSpPr>
          <p:spPr bwMode="auto">
            <a:xfrm flipH="1">
              <a:off x="1104" y="1680"/>
              <a:ext cx="144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148" name="Line 28"/>
            <p:cNvSpPr>
              <a:spLocks noChangeShapeType="1"/>
            </p:cNvSpPr>
            <p:nvPr/>
          </p:nvSpPr>
          <p:spPr bwMode="auto">
            <a:xfrm flipH="1" flipV="1">
              <a:off x="912" y="2352"/>
              <a:ext cx="144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89149" name="Group 29"/>
          <p:cNvGrpSpPr>
            <a:grpSpLocks/>
          </p:cNvGrpSpPr>
          <p:nvPr/>
        </p:nvGrpSpPr>
        <p:grpSpPr bwMode="auto">
          <a:xfrm>
            <a:off x="823913" y="1676400"/>
            <a:ext cx="623887" cy="1681163"/>
            <a:chOff x="636" y="1488"/>
            <a:chExt cx="393" cy="1059"/>
          </a:xfrm>
        </p:grpSpPr>
        <p:sp>
          <p:nvSpPr>
            <p:cNvPr id="389150" name="Freeform 30"/>
            <p:cNvSpPr>
              <a:spLocks/>
            </p:cNvSpPr>
            <p:nvPr/>
          </p:nvSpPr>
          <p:spPr bwMode="auto">
            <a:xfrm>
              <a:off x="849" y="1488"/>
              <a:ext cx="180" cy="5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90" y="48"/>
                </a:cxn>
                <a:cxn ang="0">
                  <a:pos x="180" y="0"/>
                </a:cxn>
              </a:cxnLst>
              <a:rect l="0" t="0" r="r" b="b"/>
              <a:pathLst>
                <a:path w="180" h="51">
                  <a:moveTo>
                    <a:pt x="0" y="18"/>
                  </a:moveTo>
                  <a:cubicBezTo>
                    <a:pt x="15" y="23"/>
                    <a:pt x="60" y="51"/>
                    <a:pt x="90" y="48"/>
                  </a:cubicBezTo>
                  <a:cubicBezTo>
                    <a:pt x="120" y="45"/>
                    <a:pt x="161" y="10"/>
                    <a:pt x="180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151" name="Freeform 31"/>
            <p:cNvSpPr>
              <a:spLocks/>
            </p:cNvSpPr>
            <p:nvPr/>
          </p:nvSpPr>
          <p:spPr bwMode="auto">
            <a:xfrm rot="2406054" flipH="1" flipV="1">
              <a:off x="636" y="2496"/>
              <a:ext cx="180" cy="5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90" y="48"/>
                </a:cxn>
                <a:cxn ang="0">
                  <a:pos x="180" y="0"/>
                </a:cxn>
              </a:cxnLst>
              <a:rect l="0" t="0" r="r" b="b"/>
              <a:pathLst>
                <a:path w="180" h="51">
                  <a:moveTo>
                    <a:pt x="0" y="18"/>
                  </a:moveTo>
                  <a:cubicBezTo>
                    <a:pt x="15" y="23"/>
                    <a:pt x="60" y="51"/>
                    <a:pt x="90" y="48"/>
                  </a:cubicBezTo>
                  <a:cubicBezTo>
                    <a:pt x="120" y="45"/>
                    <a:pt x="161" y="10"/>
                    <a:pt x="180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89152" name="Group 32"/>
          <p:cNvGrpSpPr>
            <a:grpSpLocks/>
          </p:cNvGrpSpPr>
          <p:nvPr/>
        </p:nvGrpSpPr>
        <p:grpSpPr bwMode="auto">
          <a:xfrm>
            <a:off x="1790700" y="2809875"/>
            <a:ext cx="400050" cy="166688"/>
            <a:chOff x="1245" y="2202"/>
            <a:chExt cx="252" cy="105"/>
          </a:xfrm>
        </p:grpSpPr>
        <p:sp>
          <p:nvSpPr>
            <p:cNvPr id="389153" name="Freeform 33"/>
            <p:cNvSpPr>
              <a:spLocks/>
            </p:cNvSpPr>
            <p:nvPr/>
          </p:nvSpPr>
          <p:spPr bwMode="auto">
            <a:xfrm>
              <a:off x="1275" y="2202"/>
              <a:ext cx="204" cy="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60"/>
                </a:cxn>
                <a:cxn ang="0">
                  <a:pos x="204" y="42"/>
                </a:cxn>
              </a:cxnLst>
              <a:rect l="0" t="0" r="r" b="b"/>
              <a:pathLst>
                <a:path w="204" h="67">
                  <a:moveTo>
                    <a:pt x="0" y="0"/>
                  </a:moveTo>
                  <a:cubicBezTo>
                    <a:pt x="16" y="10"/>
                    <a:pt x="62" y="53"/>
                    <a:pt x="96" y="60"/>
                  </a:cubicBezTo>
                  <a:cubicBezTo>
                    <a:pt x="130" y="67"/>
                    <a:pt x="182" y="46"/>
                    <a:pt x="204" y="42"/>
                  </a:cubicBezTo>
                </a:path>
              </a:pathLst>
            </a:custGeom>
            <a:noFill/>
            <a:ln w="190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154" name="Freeform 34"/>
            <p:cNvSpPr>
              <a:spLocks/>
            </p:cNvSpPr>
            <p:nvPr/>
          </p:nvSpPr>
          <p:spPr bwMode="auto">
            <a:xfrm>
              <a:off x="1245" y="2226"/>
              <a:ext cx="252" cy="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6" y="72"/>
                </a:cxn>
                <a:cxn ang="0">
                  <a:pos x="252" y="54"/>
                </a:cxn>
              </a:cxnLst>
              <a:rect l="0" t="0" r="r" b="b"/>
              <a:pathLst>
                <a:path w="252" h="81">
                  <a:moveTo>
                    <a:pt x="0" y="0"/>
                  </a:moveTo>
                  <a:cubicBezTo>
                    <a:pt x="21" y="12"/>
                    <a:pt x="84" y="63"/>
                    <a:pt x="126" y="72"/>
                  </a:cubicBezTo>
                  <a:cubicBezTo>
                    <a:pt x="168" y="81"/>
                    <a:pt x="226" y="58"/>
                    <a:pt x="252" y="54"/>
                  </a:cubicBezTo>
                </a:path>
              </a:pathLst>
            </a:custGeom>
            <a:noFill/>
            <a:ln w="190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89155" name="Text Box 35"/>
          <p:cNvSpPr txBox="1">
            <a:spLocks noChangeArrowheads="1"/>
          </p:cNvSpPr>
          <p:nvPr/>
        </p:nvSpPr>
        <p:spPr bwMode="auto">
          <a:xfrm>
            <a:off x="1566863" y="27432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2a</a:t>
            </a:r>
            <a:endParaRPr lang="ru-RU" sz="40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89156" name="Text Box 36"/>
          <p:cNvSpPr txBox="1">
            <a:spLocks noChangeArrowheads="1"/>
          </p:cNvSpPr>
          <p:nvPr/>
        </p:nvSpPr>
        <p:spPr bwMode="auto">
          <a:xfrm>
            <a:off x="1566863" y="27432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2a</a:t>
            </a:r>
            <a:endParaRPr lang="ru-RU" sz="40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389157" name="Group 37"/>
          <p:cNvGrpSpPr>
            <a:grpSpLocks/>
          </p:cNvGrpSpPr>
          <p:nvPr/>
        </p:nvGrpSpPr>
        <p:grpSpPr bwMode="auto">
          <a:xfrm>
            <a:off x="4419600" y="1219200"/>
            <a:ext cx="4572000" cy="457200"/>
            <a:chOff x="2304" y="768"/>
            <a:chExt cx="2880" cy="288"/>
          </a:xfrm>
        </p:grpSpPr>
        <p:sp>
          <p:nvSpPr>
            <p:cNvPr id="389158" name="Text Box 38"/>
            <p:cNvSpPr txBox="1">
              <a:spLocks noChangeArrowheads="1"/>
            </p:cNvSpPr>
            <p:nvPr/>
          </p:nvSpPr>
          <p:spPr bwMode="auto">
            <a:xfrm>
              <a:off x="2304" y="768"/>
              <a:ext cx="28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chemeClr val="tx2"/>
                  </a:solidFill>
                </a:rPr>
                <a:t>Дано:    АВС – вписанный </a:t>
              </a:r>
            </a:p>
          </p:txBody>
        </p:sp>
        <p:graphicFrame>
          <p:nvGraphicFramePr>
            <p:cNvPr id="389159" name="Object 39"/>
            <p:cNvGraphicFramePr>
              <a:graphicFrameLocks noChangeAspect="1"/>
            </p:cNvGraphicFramePr>
            <p:nvPr/>
          </p:nvGraphicFramePr>
          <p:xfrm>
            <a:off x="2880" y="783"/>
            <a:ext cx="244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188" name="Формула" r:id="rId4" imgW="164880" imgH="152280" progId="Equation.3">
                    <p:embed/>
                  </p:oleObj>
                </mc:Choice>
                <mc:Fallback>
                  <p:oleObj name="Формула" r:id="rId4" imgW="164880" imgH="152280" progId="Equation.3">
                    <p:embed/>
                    <p:pic>
                      <p:nvPicPr>
                        <p:cNvPr id="0" name="Picture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783"/>
                          <a:ext cx="244" cy="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9160" name="Group 40"/>
          <p:cNvGrpSpPr>
            <a:grpSpLocks/>
          </p:cNvGrpSpPr>
          <p:nvPr/>
        </p:nvGrpSpPr>
        <p:grpSpPr bwMode="auto">
          <a:xfrm>
            <a:off x="4419600" y="1524000"/>
            <a:ext cx="4127500" cy="966788"/>
            <a:chOff x="2304" y="960"/>
            <a:chExt cx="2600" cy="609"/>
          </a:xfrm>
        </p:grpSpPr>
        <p:sp>
          <p:nvSpPr>
            <p:cNvPr id="389161" name="Text Box 41"/>
            <p:cNvSpPr txBox="1">
              <a:spLocks noChangeArrowheads="1"/>
            </p:cNvSpPr>
            <p:nvPr/>
          </p:nvSpPr>
          <p:spPr bwMode="auto">
            <a:xfrm>
              <a:off x="2304" y="1104"/>
              <a:ext cx="12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chemeClr val="tx2"/>
                  </a:solidFill>
                </a:rPr>
                <a:t>Доказать:   </a:t>
              </a:r>
            </a:p>
          </p:txBody>
        </p:sp>
        <p:graphicFrame>
          <p:nvGraphicFramePr>
            <p:cNvPr id="389162" name="Object 42"/>
            <p:cNvGraphicFramePr>
              <a:graphicFrameLocks noChangeAspect="1"/>
            </p:cNvGraphicFramePr>
            <p:nvPr/>
          </p:nvGraphicFramePr>
          <p:xfrm>
            <a:off x="3216" y="960"/>
            <a:ext cx="1688" cy="6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189" name="Формула" r:id="rId6" imgW="1091880" imgH="393480" progId="Equation.3">
                    <p:embed/>
                  </p:oleObj>
                </mc:Choice>
                <mc:Fallback>
                  <p:oleObj name="Формула" r:id="rId6" imgW="1091880" imgH="393480" progId="Equation.3">
                    <p:embed/>
                    <p:pic>
                      <p:nvPicPr>
                        <p:cNvPr id="0" name="Picture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960"/>
                          <a:ext cx="1688" cy="6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9163" name="Group 43"/>
          <p:cNvGrpSpPr>
            <a:grpSpLocks/>
          </p:cNvGrpSpPr>
          <p:nvPr/>
        </p:nvGrpSpPr>
        <p:grpSpPr bwMode="auto">
          <a:xfrm>
            <a:off x="4419600" y="2590800"/>
            <a:ext cx="3200400" cy="457200"/>
            <a:chOff x="2784" y="1632"/>
            <a:chExt cx="2016" cy="288"/>
          </a:xfrm>
        </p:grpSpPr>
        <p:sp>
          <p:nvSpPr>
            <p:cNvPr id="389164" name="Text Box 44"/>
            <p:cNvSpPr txBox="1">
              <a:spLocks noChangeArrowheads="1"/>
            </p:cNvSpPr>
            <p:nvPr/>
          </p:nvSpPr>
          <p:spPr bwMode="auto">
            <a:xfrm>
              <a:off x="2784" y="1632"/>
              <a:ext cx="20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 случай (О     ВС)</a:t>
              </a:r>
            </a:p>
          </p:txBody>
        </p:sp>
        <p:graphicFrame>
          <p:nvGraphicFramePr>
            <p:cNvPr id="389165" name="Object 45"/>
            <p:cNvGraphicFramePr>
              <a:graphicFrameLocks noChangeAspect="1"/>
            </p:cNvGraphicFramePr>
            <p:nvPr/>
          </p:nvGraphicFramePr>
          <p:xfrm>
            <a:off x="3936" y="1656"/>
            <a:ext cx="232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190" name="Формула" r:id="rId8" imgW="126720" imgH="126720" progId="Equation.3">
                    <p:embed/>
                  </p:oleObj>
                </mc:Choice>
                <mc:Fallback>
                  <p:oleObj name="Формула" r:id="rId8" imgW="126720" imgH="126720" progId="Equation.3">
                    <p:embed/>
                    <p:pic>
                      <p:nvPicPr>
                        <p:cNvPr id="0" name="Picture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6" y="1656"/>
                          <a:ext cx="232" cy="2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9166" name="Group 46"/>
          <p:cNvGrpSpPr>
            <a:grpSpLocks/>
          </p:cNvGrpSpPr>
          <p:nvPr/>
        </p:nvGrpSpPr>
        <p:grpSpPr bwMode="auto">
          <a:xfrm>
            <a:off x="4038600" y="3276600"/>
            <a:ext cx="4724400" cy="533400"/>
            <a:chOff x="2544" y="2064"/>
            <a:chExt cx="2976" cy="336"/>
          </a:xfrm>
        </p:grpSpPr>
        <p:grpSp>
          <p:nvGrpSpPr>
            <p:cNvPr id="389167" name="Group 47"/>
            <p:cNvGrpSpPr>
              <a:grpSpLocks/>
            </p:cNvGrpSpPr>
            <p:nvPr/>
          </p:nvGrpSpPr>
          <p:grpSpPr bwMode="auto">
            <a:xfrm>
              <a:off x="2544" y="2160"/>
              <a:ext cx="1152" cy="200"/>
              <a:chOff x="2544" y="2160"/>
              <a:chExt cx="1152" cy="200"/>
            </a:xfrm>
          </p:grpSpPr>
          <p:graphicFrame>
            <p:nvGraphicFramePr>
              <p:cNvPr id="389168" name="Object 48"/>
              <p:cNvGraphicFramePr>
                <a:graphicFrameLocks noChangeAspect="1"/>
              </p:cNvGraphicFramePr>
              <p:nvPr/>
            </p:nvGraphicFramePr>
            <p:xfrm>
              <a:off x="2919" y="2188"/>
              <a:ext cx="72" cy="1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9191" name="Формула" r:id="rId10" imgW="114120" imgH="215640" progId="Equation.3">
                      <p:embed/>
                    </p:oleObj>
                  </mc:Choice>
                  <mc:Fallback>
                    <p:oleObj name="Формула" r:id="rId10" imgW="114120" imgH="215640" progId="Equation.3">
                      <p:embed/>
                      <p:pic>
                        <p:nvPicPr>
                          <p:cNvPr id="0" name="Picture 4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9" y="2188"/>
                            <a:ext cx="72" cy="1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89169" name="Object 49"/>
              <p:cNvGraphicFramePr>
                <a:graphicFrameLocks noChangeAspect="1"/>
              </p:cNvGraphicFramePr>
              <p:nvPr/>
            </p:nvGraphicFramePr>
            <p:xfrm>
              <a:off x="2544" y="2160"/>
              <a:ext cx="162" cy="1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9192" name="Формула" r:id="rId12" imgW="139680" imgH="164880" progId="Equation.3">
                      <p:embed/>
                    </p:oleObj>
                  </mc:Choice>
                  <mc:Fallback>
                    <p:oleObj name="Формула" r:id="rId12" imgW="139680" imgH="164880" progId="Equation.3">
                      <p:embed/>
                      <p:pic>
                        <p:nvPicPr>
                          <p:cNvPr id="0" name="Picture 4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44" y="2160"/>
                            <a:ext cx="162" cy="19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89170" name="Object 50"/>
              <p:cNvGraphicFramePr>
                <a:graphicFrameLocks noChangeAspect="1"/>
              </p:cNvGraphicFramePr>
              <p:nvPr/>
            </p:nvGraphicFramePr>
            <p:xfrm>
              <a:off x="3456" y="2168"/>
              <a:ext cx="240" cy="1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9193" name="Формула" r:id="rId14" imgW="190440" imgH="152280" progId="Equation.3">
                      <p:embed/>
                    </p:oleObj>
                  </mc:Choice>
                  <mc:Fallback>
                    <p:oleObj name="Формула" r:id="rId14" imgW="190440" imgH="152280" progId="Equation.3">
                      <p:embed/>
                      <p:pic>
                        <p:nvPicPr>
                          <p:cNvPr id="0" name="Picture 5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56" y="2168"/>
                            <a:ext cx="240" cy="19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89171" name="Group 51"/>
            <p:cNvGrpSpPr>
              <a:grpSpLocks/>
            </p:cNvGrpSpPr>
            <p:nvPr/>
          </p:nvGrpSpPr>
          <p:grpSpPr bwMode="auto">
            <a:xfrm>
              <a:off x="2640" y="2064"/>
              <a:ext cx="2880" cy="336"/>
              <a:chOff x="2640" y="2064"/>
              <a:chExt cx="2880" cy="336"/>
            </a:xfrm>
          </p:grpSpPr>
          <p:sp>
            <p:nvSpPr>
              <p:cNvPr id="389172" name="Text Box 52"/>
              <p:cNvSpPr txBox="1">
                <a:spLocks noChangeArrowheads="1"/>
              </p:cNvSpPr>
              <p:nvPr/>
            </p:nvSpPr>
            <p:spPr bwMode="auto">
              <a:xfrm>
                <a:off x="2640" y="2112"/>
                <a:ext cx="28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400">
                    <a:solidFill>
                      <a:schemeClr val="tx2"/>
                    </a:solidFill>
                  </a:rPr>
                  <a:t>АВС р/б </a:t>
                </a:r>
              </a:p>
            </p:txBody>
          </p:sp>
          <p:graphicFrame>
            <p:nvGraphicFramePr>
              <p:cNvPr id="389173" name="Object 53"/>
              <p:cNvGraphicFramePr>
                <a:graphicFrameLocks noChangeAspect="1"/>
              </p:cNvGraphicFramePr>
              <p:nvPr/>
            </p:nvGraphicFramePr>
            <p:xfrm>
              <a:off x="3696" y="2064"/>
              <a:ext cx="1104" cy="2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9194" name="Формула" r:id="rId16" imgW="622080" imgH="164880" progId="Equation.3">
                      <p:embed/>
                    </p:oleObj>
                  </mc:Choice>
                  <mc:Fallback>
                    <p:oleObj name="Формула" r:id="rId16" imgW="622080" imgH="164880" progId="Equation.3">
                      <p:embed/>
                      <p:pic>
                        <p:nvPicPr>
                          <p:cNvPr id="0" name="Picture 5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96" y="2064"/>
                            <a:ext cx="1104" cy="29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389174" name="Text Box 54"/>
          <p:cNvSpPr txBox="1">
            <a:spLocks noChangeArrowheads="1"/>
          </p:cNvSpPr>
          <p:nvPr/>
        </p:nvSpPr>
        <p:spPr bwMode="auto">
          <a:xfrm>
            <a:off x="7620000" y="3124200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 </a:t>
            </a:r>
            <a:r>
              <a:rPr lang="en-US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endParaRPr lang="ru-RU" sz="40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89175" name="Text Box 55"/>
          <p:cNvSpPr txBox="1">
            <a:spLocks noChangeArrowheads="1"/>
          </p:cNvSpPr>
          <p:nvPr/>
        </p:nvSpPr>
        <p:spPr bwMode="auto">
          <a:xfrm>
            <a:off x="8077200" y="3873500"/>
            <a:ext cx="106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endParaRPr lang="ru-RU" sz="40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89176" name="Text Box 56"/>
          <p:cNvSpPr txBox="1">
            <a:spLocks noChangeArrowheads="1"/>
          </p:cNvSpPr>
          <p:nvPr/>
        </p:nvSpPr>
        <p:spPr bwMode="auto">
          <a:xfrm>
            <a:off x="4191000" y="40386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chemeClr val="tx2"/>
                </a:solidFill>
              </a:rPr>
              <a:t>Тогда внешний угол АОС = </a:t>
            </a:r>
          </a:p>
        </p:txBody>
      </p:sp>
      <p:grpSp>
        <p:nvGrpSpPr>
          <p:cNvPr id="389177" name="Group 57"/>
          <p:cNvGrpSpPr>
            <a:grpSpLocks/>
          </p:cNvGrpSpPr>
          <p:nvPr/>
        </p:nvGrpSpPr>
        <p:grpSpPr bwMode="auto">
          <a:xfrm>
            <a:off x="4191000" y="4495800"/>
            <a:ext cx="2590800" cy="701675"/>
            <a:chOff x="2640" y="2832"/>
            <a:chExt cx="1632" cy="442"/>
          </a:xfrm>
        </p:grpSpPr>
        <p:graphicFrame>
          <p:nvGraphicFramePr>
            <p:cNvPr id="389178" name="Object 58"/>
            <p:cNvGraphicFramePr>
              <a:graphicFrameLocks noChangeAspect="1"/>
            </p:cNvGraphicFramePr>
            <p:nvPr/>
          </p:nvGraphicFramePr>
          <p:xfrm>
            <a:off x="2640" y="2928"/>
            <a:ext cx="1008" cy="3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195" name="Формула" r:id="rId18" imgW="520560" imgH="177480" progId="Equation.3">
                    <p:embed/>
                  </p:oleObj>
                </mc:Choice>
                <mc:Fallback>
                  <p:oleObj name="Формула" r:id="rId18" imgW="520560" imgH="177480" progId="Equation.3">
                    <p:embed/>
                    <p:pic>
                      <p:nvPicPr>
                        <p:cNvPr id="0" name="Picture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2928"/>
                          <a:ext cx="1008" cy="3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9179" name="Text Box 59"/>
            <p:cNvSpPr txBox="1">
              <a:spLocks noChangeArrowheads="1"/>
            </p:cNvSpPr>
            <p:nvPr/>
          </p:nvSpPr>
          <p:spPr bwMode="auto">
            <a:xfrm>
              <a:off x="3600" y="2832"/>
              <a:ext cx="6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389180" name="Group 60"/>
          <p:cNvGrpSpPr>
            <a:grpSpLocks/>
          </p:cNvGrpSpPr>
          <p:nvPr/>
        </p:nvGrpSpPr>
        <p:grpSpPr bwMode="auto">
          <a:xfrm>
            <a:off x="1371600" y="5181600"/>
            <a:ext cx="1601788" cy="701675"/>
            <a:chOff x="711" y="3480"/>
            <a:chExt cx="1009" cy="442"/>
          </a:xfrm>
        </p:grpSpPr>
        <p:graphicFrame>
          <p:nvGraphicFramePr>
            <p:cNvPr id="389181" name="Object 61"/>
            <p:cNvGraphicFramePr>
              <a:graphicFrameLocks noChangeAspect="1"/>
            </p:cNvGraphicFramePr>
            <p:nvPr/>
          </p:nvGraphicFramePr>
          <p:xfrm>
            <a:off x="711" y="3552"/>
            <a:ext cx="450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196" name="Формула" r:id="rId20" imgW="253800" imgH="164880" progId="Equation.3">
                    <p:embed/>
                  </p:oleObj>
                </mc:Choice>
                <mc:Fallback>
                  <p:oleObj name="Формула" r:id="rId20" imgW="253800" imgH="164880" progId="Equation.3">
                    <p:embed/>
                    <p:pic>
                      <p:nvPicPr>
                        <p:cNvPr id="0" name="Picture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1" y="3552"/>
                          <a:ext cx="450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9182" name="Text Box 62"/>
            <p:cNvSpPr txBox="1">
              <a:spLocks noChangeArrowheads="1"/>
            </p:cNvSpPr>
            <p:nvPr/>
          </p:nvSpPr>
          <p:spPr bwMode="auto">
            <a:xfrm>
              <a:off x="1096" y="3480"/>
              <a:ext cx="6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 </a:t>
              </a:r>
              <a:r>
                <a:rPr lang="en-US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389183" name="Group 63"/>
          <p:cNvGrpSpPr>
            <a:grpSpLocks/>
          </p:cNvGrpSpPr>
          <p:nvPr/>
        </p:nvGrpSpPr>
        <p:grpSpPr bwMode="auto">
          <a:xfrm>
            <a:off x="762000" y="5791200"/>
            <a:ext cx="2590800" cy="701675"/>
            <a:chOff x="2640" y="2832"/>
            <a:chExt cx="1632" cy="442"/>
          </a:xfrm>
        </p:grpSpPr>
        <p:graphicFrame>
          <p:nvGraphicFramePr>
            <p:cNvPr id="389184" name="Object 64"/>
            <p:cNvGraphicFramePr>
              <a:graphicFrameLocks noChangeAspect="1"/>
            </p:cNvGraphicFramePr>
            <p:nvPr/>
          </p:nvGraphicFramePr>
          <p:xfrm>
            <a:off x="2640" y="2928"/>
            <a:ext cx="1008" cy="3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197" name="Формула" r:id="rId22" imgW="520560" imgH="177480" progId="Equation.3">
                    <p:embed/>
                  </p:oleObj>
                </mc:Choice>
                <mc:Fallback>
                  <p:oleObj name="Формула" r:id="rId22" imgW="520560" imgH="177480" progId="Equation.3">
                    <p:embed/>
                    <p:pic>
                      <p:nvPicPr>
                        <p:cNvPr id="0" name="Picture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2928"/>
                          <a:ext cx="1008" cy="3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9185" name="Text Box 65"/>
            <p:cNvSpPr txBox="1">
              <a:spLocks noChangeArrowheads="1"/>
            </p:cNvSpPr>
            <p:nvPr/>
          </p:nvSpPr>
          <p:spPr bwMode="auto">
            <a:xfrm>
              <a:off x="3600" y="2832"/>
              <a:ext cx="6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r>
                <a:rPr lang="en-US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389186" name="AutoShape 66"/>
          <p:cNvSpPr>
            <a:spLocks/>
          </p:cNvSpPr>
          <p:nvPr/>
        </p:nvSpPr>
        <p:spPr bwMode="auto">
          <a:xfrm>
            <a:off x="3048000" y="5334000"/>
            <a:ext cx="152400" cy="1143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89187" name="Object 67"/>
          <p:cNvGraphicFramePr>
            <a:graphicFrameLocks noChangeAspect="1"/>
          </p:cNvGraphicFramePr>
          <p:nvPr/>
        </p:nvGraphicFramePr>
        <p:xfrm>
          <a:off x="3638550" y="5334000"/>
          <a:ext cx="2500313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98" name="Формула" r:id="rId23" imgW="888840" imgH="393480" progId="Equation.3">
                  <p:embed/>
                </p:oleObj>
              </mc:Choice>
              <mc:Fallback>
                <p:oleObj name="Формула" r:id="rId23" imgW="888840" imgH="393480" progId="Equation.3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50" y="5334000"/>
                        <a:ext cx="2500313" cy="110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8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8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89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8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repeatCount="8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389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6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891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8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89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9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9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8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91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9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1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1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1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1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9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9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0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8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91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9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1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1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1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1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8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8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91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9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1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1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1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1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91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9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1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1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1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1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38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4166 0.21111 " pathEditMode="relative" ptsTypes="AA">
                                      <p:cBhvr>
                                        <p:cTn id="169" dur="1000" fill="hold"/>
                                        <p:tgtEl>
                                          <p:spTgt spid="389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389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38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38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38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6" grpId="0" animBg="1"/>
      <p:bldP spid="389143" grpId="0" animBg="1"/>
      <p:bldP spid="389143" grpId="1" animBg="1"/>
      <p:bldP spid="389144" grpId="0" animBg="1"/>
      <p:bldP spid="389155" grpId="0"/>
      <p:bldP spid="389156" grpId="0"/>
      <p:bldP spid="389156" grpId="1"/>
      <p:bldP spid="389174" grpId="0"/>
      <p:bldP spid="389175" grpId="0"/>
      <p:bldP spid="389176" grpId="0"/>
      <p:bldP spid="38918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21" name="Text Box 17"/>
          <p:cNvSpPr txBox="1">
            <a:spLocks noChangeArrowheads="1"/>
          </p:cNvSpPr>
          <p:nvPr/>
        </p:nvSpPr>
        <p:spPr bwMode="auto">
          <a:xfrm>
            <a:off x="2003425" y="3130550"/>
            <a:ext cx="757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    О</a:t>
            </a:r>
          </a:p>
        </p:txBody>
      </p:sp>
      <p:sp>
        <p:nvSpPr>
          <p:cNvPr id="354344" name="Freeform 40"/>
          <p:cNvSpPr>
            <a:spLocks/>
          </p:cNvSpPr>
          <p:nvPr/>
        </p:nvSpPr>
        <p:spPr bwMode="auto">
          <a:xfrm>
            <a:off x="1058863" y="3505200"/>
            <a:ext cx="1270000" cy="1016000"/>
          </a:xfrm>
          <a:custGeom>
            <a:avLst/>
            <a:gdLst/>
            <a:ahLst/>
            <a:cxnLst>
              <a:cxn ang="0">
                <a:pos x="0" y="640"/>
              </a:cxn>
              <a:cxn ang="0">
                <a:pos x="800" y="0"/>
              </a:cxn>
            </a:cxnLst>
            <a:rect l="0" t="0" r="r" b="b"/>
            <a:pathLst>
              <a:path w="800" h="640">
                <a:moveTo>
                  <a:pt x="0" y="640"/>
                </a:moveTo>
                <a:lnTo>
                  <a:pt x="80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54347" name="Group 43"/>
          <p:cNvGrpSpPr>
            <a:grpSpLocks/>
          </p:cNvGrpSpPr>
          <p:nvPr/>
        </p:nvGrpSpPr>
        <p:grpSpPr bwMode="auto">
          <a:xfrm>
            <a:off x="685800" y="1676400"/>
            <a:ext cx="2932113" cy="3581400"/>
            <a:chOff x="357" y="960"/>
            <a:chExt cx="1847" cy="2256"/>
          </a:xfrm>
        </p:grpSpPr>
        <p:sp>
          <p:nvSpPr>
            <p:cNvPr id="354337" name="Freeform 33"/>
            <p:cNvSpPr>
              <a:spLocks/>
            </p:cNvSpPr>
            <p:nvPr/>
          </p:nvSpPr>
          <p:spPr bwMode="auto">
            <a:xfrm>
              <a:off x="904" y="1280"/>
              <a:ext cx="1034" cy="1723"/>
            </a:xfrm>
            <a:custGeom>
              <a:avLst/>
              <a:gdLst/>
              <a:ahLst/>
              <a:cxnLst>
                <a:cxn ang="0">
                  <a:pos x="1032" y="1712"/>
                </a:cxn>
                <a:cxn ang="0">
                  <a:pos x="1034" y="1723"/>
                </a:cxn>
                <a:cxn ang="0">
                  <a:pos x="0" y="0"/>
                </a:cxn>
              </a:cxnLst>
              <a:rect l="0" t="0" r="r" b="b"/>
              <a:pathLst>
                <a:path w="1034" h="1723">
                  <a:moveTo>
                    <a:pt x="1032" y="1712"/>
                  </a:moveTo>
                  <a:lnTo>
                    <a:pt x="1034" y="1723"/>
                  </a:lnTo>
                  <a:lnTo>
                    <a:pt x="0" y="0"/>
                  </a:ln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4306" name="Freeform 2"/>
            <p:cNvSpPr>
              <a:spLocks/>
            </p:cNvSpPr>
            <p:nvPr/>
          </p:nvSpPr>
          <p:spPr bwMode="auto">
            <a:xfrm>
              <a:off x="584" y="1280"/>
              <a:ext cx="304" cy="1488"/>
            </a:xfrm>
            <a:custGeom>
              <a:avLst/>
              <a:gdLst/>
              <a:ahLst/>
              <a:cxnLst>
                <a:cxn ang="0">
                  <a:pos x="304" y="0"/>
                </a:cxn>
                <a:cxn ang="0">
                  <a:pos x="0" y="1488"/>
                </a:cxn>
              </a:cxnLst>
              <a:rect l="0" t="0" r="r" b="b"/>
              <a:pathLst>
                <a:path w="304" h="1488">
                  <a:moveTo>
                    <a:pt x="304" y="0"/>
                  </a:moveTo>
                  <a:lnTo>
                    <a:pt x="0" y="148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4307" name="Text Box 3"/>
            <p:cNvSpPr txBox="1">
              <a:spLocks noChangeArrowheads="1"/>
            </p:cNvSpPr>
            <p:nvPr/>
          </p:nvSpPr>
          <p:spPr bwMode="auto">
            <a:xfrm>
              <a:off x="357" y="2736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</a:t>
              </a:r>
            </a:p>
          </p:txBody>
        </p:sp>
        <p:sp>
          <p:nvSpPr>
            <p:cNvPr id="354308" name="Text Box 4"/>
            <p:cNvSpPr txBox="1">
              <a:spLocks noChangeArrowheads="1"/>
            </p:cNvSpPr>
            <p:nvPr/>
          </p:nvSpPr>
          <p:spPr bwMode="auto">
            <a:xfrm>
              <a:off x="1920" y="2928"/>
              <a:ext cx="2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</a:t>
              </a:r>
            </a:p>
          </p:txBody>
        </p:sp>
        <p:sp>
          <p:nvSpPr>
            <p:cNvPr id="354341" name="Text Box 37"/>
            <p:cNvSpPr txBox="1">
              <a:spLocks noChangeArrowheads="1"/>
            </p:cNvSpPr>
            <p:nvPr/>
          </p:nvSpPr>
          <p:spPr bwMode="auto">
            <a:xfrm>
              <a:off x="672" y="960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</a:t>
              </a:r>
            </a:p>
          </p:txBody>
        </p:sp>
      </p:grpSp>
      <p:grpSp>
        <p:nvGrpSpPr>
          <p:cNvPr id="354309" name="Group 5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354310" name="Freeform 6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4311" name="Freeform 7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4312" name="Freeform 8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4313" name="Freeform 9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4314" name="Freeform 10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4315" name="Freeform 11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4316" name="Freeform 12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4317" name="Freeform 13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54319" name="Oval 15"/>
          <p:cNvSpPr>
            <a:spLocks noChangeArrowheads="1"/>
          </p:cNvSpPr>
          <p:nvPr/>
        </p:nvSpPr>
        <p:spPr bwMode="auto">
          <a:xfrm>
            <a:off x="728663" y="1981200"/>
            <a:ext cx="3216275" cy="31623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4320" name="Oval 16"/>
          <p:cNvSpPr>
            <a:spLocks noChangeArrowheads="1"/>
          </p:cNvSpPr>
          <p:nvPr/>
        </p:nvSpPr>
        <p:spPr bwMode="auto">
          <a:xfrm>
            <a:off x="2287588" y="3463925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4322" name="Arc 18"/>
          <p:cNvSpPr>
            <a:spLocks/>
          </p:cNvSpPr>
          <p:nvPr/>
        </p:nvSpPr>
        <p:spPr bwMode="auto">
          <a:xfrm rot="4846241">
            <a:off x="1402556" y="3472657"/>
            <a:ext cx="1392237" cy="2070100"/>
          </a:xfrm>
          <a:custGeom>
            <a:avLst/>
            <a:gdLst>
              <a:gd name="G0" fmla="+- 0 0 0"/>
              <a:gd name="G1" fmla="+- 8935 0 0"/>
              <a:gd name="G2" fmla="+- 21600 0 0"/>
              <a:gd name="T0" fmla="*/ 19665 w 21600"/>
              <a:gd name="T1" fmla="*/ 0 h 28760"/>
              <a:gd name="T2" fmla="*/ 8574 w 21600"/>
              <a:gd name="T3" fmla="*/ 28760 h 28760"/>
              <a:gd name="T4" fmla="*/ 0 w 21600"/>
              <a:gd name="T5" fmla="*/ 8935 h 28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8760" fill="none" extrusionOk="0">
                <a:moveTo>
                  <a:pt x="19665" y="-1"/>
                </a:moveTo>
                <a:cubicBezTo>
                  <a:pt x="20940" y="2806"/>
                  <a:pt x="21600" y="5852"/>
                  <a:pt x="21600" y="8935"/>
                </a:cubicBezTo>
                <a:cubicBezTo>
                  <a:pt x="21600" y="17549"/>
                  <a:pt x="16481" y="25340"/>
                  <a:pt x="8574" y="28760"/>
                </a:cubicBezTo>
              </a:path>
              <a:path w="21600" h="28760" stroke="0" extrusionOk="0">
                <a:moveTo>
                  <a:pt x="19665" y="-1"/>
                </a:moveTo>
                <a:cubicBezTo>
                  <a:pt x="20940" y="2806"/>
                  <a:pt x="21600" y="5852"/>
                  <a:pt x="21600" y="8935"/>
                </a:cubicBezTo>
                <a:cubicBezTo>
                  <a:pt x="21600" y="17549"/>
                  <a:pt x="16481" y="25340"/>
                  <a:pt x="8574" y="28760"/>
                </a:cubicBezTo>
                <a:lnTo>
                  <a:pt x="0" y="8935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4323" name="Text Box 19"/>
          <p:cNvSpPr txBox="1">
            <a:spLocks noChangeArrowheads="1"/>
          </p:cNvSpPr>
          <p:nvPr/>
        </p:nvSpPr>
        <p:spPr bwMode="auto">
          <a:xfrm>
            <a:off x="685800" y="381000"/>
            <a:ext cx="7772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Вписанный угол измеряется половиной дуги, на которую он опирается.</a:t>
            </a:r>
          </a:p>
        </p:txBody>
      </p:sp>
      <p:graphicFrame>
        <p:nvGraphicFramePr>
          <p:cNvPr id="354324" name="Object 20"/>
          <p:cNvGraphicFramePr>
            <a:graphicFrameLocks noChangeAspect="1"/>
          </p:cNvGraphicFramePr>
          <p:nvPr/>
        </p:nvGraphicFramePr>
        <p:xfrm>
          <a:off x="4633913" y="3473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68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913" y="34734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4342" name="Text Box 38"/>
          <p:cNvSpPr txBox="1">
            <a:spLocks noChangeArrowheads="1"/>
          </p:cNvSpPr>
          <p:nvPr/>
        </p:nvSpPr>
        <p:spPr bwMode="auto">
          <a:xfrm>
            <a:off x="5715000" y="259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случай</a:t>
            </a:r>
          </a:p>
        </p:txBody>
      </p:sp>
      <p:grpSp>
        <p:nvGrpSpPr>
          <p:cNvPr id="354348" name="Group 44"/>
          <p:cNvGrpSpPr>
            <a:grpSpLocks/>
          </p:cNvGrpSpPr>
          <p:nvPr/>
        </p:nvGrpSpPr>
        <p:grpSpPr bwMode="auto">
          <a:xfrm>
            <a:off x="1566863" y="2819400"/>
            <a:ext cx="533400" cy="1295400"/>
            <a:chOff x="912" y="1680"/>
            <a:chExt cx="336" cy="816"/>
          </a:xfrm>
        </p:grpSpPr>
        <p:sp>
          <p:nvSpPr>
            <p:cNvPr id="354345" name="Line 41"/>
            <p:cNvSpPr>
              <a:spLocks noChangeShapeType="1"/>
            </p:cNvSpPr>
            <p:nvPr/>
          </p:nvSpPr>
          <p:spPr bwMode="auto">
            <a:xfrm flipH="1">
              <a:off x="1104" y="1680"/>
              <a:ext cx="144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4346" name="Line 42"/>
            <p:cNvSpPr>
              <a:spLocks noChangeShapeType="1"/>
            </p:cNvSpPr>
            <p:nvPr/>
          </p:nvSpPr>
          <p:spPr bwMode="auto">
            <a:xfrm flipH="1" flipV="1">
              <a:off x="912" y="2352"/>
              <a:ext cx="144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54351" name="Group 47"/>
          <p:cNvGrpSpPr>
            <a:grpSpLocks/>
          </p:cNvGrpSpPr>
          <p:nvPr/>
        </p:nvGrpSpPr>
        <p:grpSpPr bwMode="auto">
          <a:xfrm>
            <a:off x="1128713" y="2514600"/>
            <a:ext cx="623887" cy="1681163"/>
            <a:chOff x="636" y="1488"/>
            <a:chExt cx="393" cy="1059"/>
          </a:xfrm>
        </p:grpSpPr>
        <p:sp>
          <p:nvSpPr>
            <p:cNvPr id="354349" name="Freeform 45"/>
            <p:cNvSpPr>
              <a:spLocks/>
            </p:cNvSpPr>
            <p:nvPr/>
          </p:nvSpPr>
          <p:spPr bwMode="auto">
            <a:xfrm>
              <a:off x="849" y="1488"/>
              <a:ext cx="180" cy="5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90" y="48"/>
                </a:cxn>
                <a:cxn ang="0">
                  <a:pos x="180" y="0"/>
                </a:cxn>
              </a:cxnLst>
              <a:rect l="0" t="0" r="r" b="b"/>
              <a:pathLst>
                <a:path w="180" h="51">
                  <a:moveTo>
                    <a:pt x="0" y="18"/>
                  </a:moveTo>
                  <a:cubicBezTo>
                    <a:pt x="15" y="23"/>
                    <a:pt x="60" y="51"/>
                    <a:pt x="90" y="48"/>
                  </a:cubicBezTo>
                  <a:cubicBezTo>
                    <a:pt x="120" y="45"/>
                    <a:pt x="161" y="10"/>
                    <a:pt x="180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4350" name="Freeform 46"/>
            <p:cNvSpPr>
              <a:spLocks/>
            </p:cNvSpPr>
            <p:nvPr/>
          </p:nvSpPr>
          <p:spPr bwMode="auto">
            <a:xfrm rot="2406054" flipH="1" flipV="1">
              <a:off x="636" y="2496"/>
              <a:ext cx="180" cy="5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90" y="48"/>
                </a:cxn>
                <a:cxn ang="0">
                  <a:pos x="180" y="0"/>
                </a:cxn>
              </a:cxnLst>
              <a:rect l="0" t="0" r="r" b="b"/>
              <a:pathLst>
                <a:path w="180" h="51">
                  <a:moveTo>
                    <a:pt x="0" y="18"/>
                  </a:moveTo>
                  <a:cubicBezTo>
                    <a:pt x="15" y="23"/>
                    <a:pt x="60" y="51"/>
                    <a:pt x="90" y="48"/>
                  </a:cubicBezTo>
                  <a:cubicBezTo>
                    <a:pt x="120" y="45"/>
                    <a:pt x="161" y="10"/>
                    <a:pt x="180" y="0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54354" name="Group 50"/>
          <p:cNvGrpSpPr>
            <a:grpSpLocks/>
          </p:cNvGrpSpPr>
          <p:nvPr/>
        </p:nvGrpSpPr>
        <p:grpSpPr bwMode="auto">
          <a:xfrm>
            <a:off x="2095500" y="3648075"/>
            <a:ext cx="400050" cy="166688"/>
            <a:chOff x="1245" y="2202"/>
            <a:chExt cx="252" cy="105"/>
          </a:xfrm>
        </p:grpSpPr>
        <p:sp>
          <p:nvSpPr>
            <p:cNvPr id="354352" name="Freeform 48"/>
            <p:cNvSpPr>
              <a:spLocks/>
            </p:cNvSpPr>
            <p:nvPr/>
          </p:nvSpPr>
          <p:spPr bwMode="auto">
            <a:xfrm>
              <a:off x="1275" y="2202"/>
              <a:ext cx="204" cy="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60"/>
                </a:cxn>
                <a:cxn ang="0">
                  <a:pos x="204" y="42"/>
                </a:cxn>
              </a:cxnLst>
              <a:rect l="0" t="0" r="r" b="b"/>
              <a:pathLst>
                <a:path w="204" h="67">
                  <a:moveTo>
                    <a:pt x="0" y="0"/>
                  </a:moveTo>
                  <a:cubicBezTo>
                    <a:pt x="16" y="10"/>
                    <a:pt x="62" y="53"/>
                    <a:pt x="96" y="60"/>
                  </a:cubicBezTo>
                  <a:cubicBezTo>
                    <a:pt x="130" y="67"/>
                    <a:pt x="182" y="46"/>
                    <a:pt x="204" y="42"/>
                  </a:cubicBezTo>
                </a:path>
              </a:pathLst>
            </a:custGeom>
            <a:noFill/>
            <a:ln w="190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4353" name="Freeform 49"/>
            <p:cNvSpPr>
              <a:spLocks/>
            </p:cNvSpPr>
            <p:nvPr/>
          </p:nvSpPr>
          <p:spPr bwMode="auto">
            <a:xfrm>
              <a:off x="1245" y="2226"/>
              <a:ext cx="252" cy="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6" y="72"/>
                </a:cxn>
                <a:cxn ang="0">
                  <a:pos x="252" y="54"/>
                </a:cxn>
              </a:cxnLst>
              <a:rect l="0" t="0" r="r" b="b"/>
              <a:pathLst>
                <a:path w="252" h="81">
                  <a:moveTo>
                    <a:pt x="0" y="0"/>
                  </a:moveTo>
                  <a:cubicBezTo>
                    <a:pt x="21" y="12"/>
                    <a:pt x="84" y="63"/>
                    <a:pt x="126" y="72"/>
                  </a:cubicBezTo>
                  <a:cubicBezTo>
                    <a:pt x="168" y="81"/>
                    <a:pt x="226" y="58"/>
                    <a:pt x="252" y="54"/>
                  </a:cubicBezTo>
                </a:path>
              </a:pathLst>
            </a:custGeom>
            <a:noFill/>
            <a:ln w="190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54358" name="Group 54"/>
          <p:cNvGrpSpPr>
            <a:grpSpLocks/>
          </p:cNvGrpSpPr>
          <p:nvPr/>
        </p:nvGrpSpPr>
        <p:grpSpPr bwMode="auto">
          <a:xfrm>
            <a:off x="1185863" y="2346325"/>
            <a:ext cx="685800" cy="1860550"/>
            <a:chOff x="672" y="1382"/>
            <a:chExt cx="432" cy="1172"/>
          </a:xfrm>
        </p:grpSpPr>
        <p:sp>
          <p:nvSpPr>
            <p:cNvPr id="354338" name="Text Box 34"/>
            <p:cNvSpPr txBox="1">
              <a:spLocks noChangeArrowheads="1"/>
            </p:cNvSpPr>
            <p:nvPr/>
          </p:nvSpPr>
          <p:spPr bwMode="auto">
            <a:xfrm>
              <a:off x="816" y="1382"/>
              <a:ext cx="28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354355" name="Text Box 51"/>
            <p:cNvSpPr txBox="1">
              <a:spLocks noChangeArrowheads="1"/>
            </p:cNvSpPr>
            <p:nvPr/>
          </p:nvSpPr>
          <p:spPr bwMode="auto">
            <a:xfrm>
              <a:off x="672" y="2112"/>
              <a:ext cx="28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354356" name="Text Box 52"/>
          <p:cNvSpPr txBox="1">
            <a:spLocks noChangeArrowheads="1"/>
          </p:cNvSpPr>
          <p:nvPr/>
        </p:nvSpPr>
        <p:spPr bwMode="auto">
          <a:xfrm>
            <a:off x="1871663" y="35814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2a</a:t>
            </a:r>
            <a:endParaRPr lang="ru-RU" sz="40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4357" name="Text Box 53"/>
          <p:cNvSpPr txBox="1">
            <a:spLocks noChangeArrowheads="1"/>
          </p:cNvSpPr>
          <p:nvPr/>
        </p:nvSpPr>
        <p:spPr bwMode="auto">
          <a:xfrm>
            <a:off x="1871663" y="35814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2a</a:t>
            </a:r>
            <a:endParaRPr lang="ru-RU" sz="40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354363" name="Group 59"/>
          <p:cNvGrpSpPr>
            <a:grpSpLocks/>
          </p:cNvGrpSpPr>
          <p:nvPr/>
        </p:nvGrpSpPr>
        <p:grpSpPr bwMode="auto">
          <a:xfrm>
            <a:off x="3657600" y="1219200"/>
            <a:ext cx="4572000" cy="457200"/>
            <a:chOff x="2304" y="768"/>
            <a:chExt cx="2880" cy="288"/>
          </a:xfrm>
        </p:grpSpPr>
        <p:sp>
          <p:nvSpPr>
            <p:cNvPr id="354361" name="Text Box 57"/>
            <p:cNvSpPr txBox="1">
              <a:spLocks noChangeArrowheads="1"/>
            </p:cNvSpPr>
            <p:nvPr/>
          </p:nvSpPr>
          <p:spPr bwMode="auto">
            <a:xfrm>
              <a:off x="2304" y="768"/>
              <a:ext cx="28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chemeClr val="tx2"/>
                  </a:solidFill>
                </a:rPr>
                <a:t>Дано:    АВС – вписанный </a:t>
              </a:r>
            </a:p>
          </p:txBody>
        </p:sp>
        <p:graphicFrame>
          <p:nvGraphicFramePr>
            <p:cNvPr id="354362" name="Object 58"/>
            <p:cNvGraphicFramePr>
              <a:graphicFrameLocks noChangeAspect="1"/>
            </p:cNvGraphicFramePr>
            <p:nvPr/>
          </p:nvGraphicFramePr>
          <p:xfrm>
            <a:off x="2880" y="783"/>
            <a:ext cx="244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369" name="Формула" r:id="rId6" imgW="164880" imgH="152280" progId="Equation.3">
                    <p:embed/>
                  </p:oleObj>
                </mc:Choice>
                <mc:Fallback>
                  <p:oleObj name="Формула" r:id="rId6" imgW="164880" imgH="152280" progId="Equation.3">
                    <p:embed/>
                    <p:pic>
                      <p:nvPicPr>
                        <p:cNvPr id="0" name="Picture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783"/>
                          <a:ext cx="244" cy="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4368" name="Group 64"/>
          <p:cNvGrpSpPr>
            <a:grpSpLocks/>
          </p:cNvGrpSpPr>
          <p:nvPr/>
        </p:nvGrpSpPr>
        <p:grpSpPr bwMode="auto">
          <a:xfrm>
            <a:off x="3657600" y="1524000"/>
            <a:ext cx="4127500" cy="966788"/>
            <a:chOff x="2304" y="960"/>
            <a:chExt cx="2600" cy="609"/>
          </a:xfrm>
        </p:grpSpPr>
        <p:sp>
          <p:nvSpPr>
            <p:cNvPr id="354365" name="Text Box 61"/>
            <p:cNvSpPr txBox="1">
              <a:spLocks noChangeArrowheads="1"/>
            </p:cNvSpPr>
            <p:nvPr/>
          </p:nvSpPr>
          <p:spPr bwMode="auto">
            <a:xfrm>
              <a:off x="2304" y="1104"/>
              <a:ext cx="12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>
                  <a:solidFill>
                    <a:schemeClr val="tx2"/>
                  </a:solidFill>
                </a:rPr>
                <a:t>Доказать:   </a:t>
              </a:r>
            </a:p>
          </p:txBody>
        </p:sp>
        <p:graphicFrame>
          <p:nvGraphicFramePr>
            <p:cNvPr id="354367" name="Object 63"/>
            <p:cNvGraphicFramePr>
              <a:graphicFrameLocks noChangeAspect="1"/>
            </p:cNvGraphicFramePr>
            <p:nvPr/>
          </p:nvGraphicFramePr>
          <p:xfrm>
            <a:off x="3216" y="960"/>
            <a:ext cx="1688" cy="6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370" name="Формула" r:id="rId8" imgW="1091880" imgH="393480" progId="Equation.3">
                    <p:embed/>
                  </p:oleObj>
                </mc:Choice>
                <mc:Fallback>
                  <p:oleObj name="Формула" r:id="rId8" imgW="1091880" imgH="393480" progId="Equation.3">
                    <p:embed/>
                    <p:pic>
                      <p:nvPicPr>
                        <p:cNvPr id="0" name="Picture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960"/>
                          <a:ext cx="1688" cy="6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54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4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5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5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5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repeatCount="8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35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6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543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5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5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43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43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43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43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43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43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43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43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43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43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43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43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43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43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43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43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43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43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43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43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43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43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43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43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43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43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43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43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43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43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43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43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43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43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43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43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43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43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43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43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43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43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43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43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43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43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43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43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4166 0.21111 " pathEditMode="relative" ptsTypes="AA">
                                      <p:cBhvr>
                                        <p:cTn id="148" dur="1000" fill="hold"/>
                                        <p:tgtEl>
                                          <p:spTgt spid="354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44" grpId="0" animBg="1"/>
      <p:bldP spid="354320" grpId="0" animBg="1"/>
      <p:bldP spid="354320" grpId="1" animBg="1"/>
      <p:bldP spid="354322" grpId="0" animBg="1"/>
      <p:bldP spid="354342" grpId="0"/>
      <p:bldP spid="354356" grpId="0"/>
      <p:bldP spid="354357" grpId="0"/>
      <p:bldP spid="35435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Text Box 2"/>
          <p:cNvSpPr txBox="1">
            <a:spLocks noChangeArrowheads="1"/>
          </p:cNvSpPr>
          <p:nvPr/>
        </p:nvSpPr>
        <p:spPr bwMode="auto">
          <a:xfrm>
            <a:off x="2003425" y="3130550"/>
            <a:ext cx="757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    О</a:t>
            </a:r>
          </a:p>
        </p:txBody>
      </p:sp>
      <p:sp>
        <p:nvSpPr>
          <p:cNvPr id="360451" name="Freeform 3"/>
          <p:cNvSpPr>
            <a:spLocks/>
          </p:cNvSpPr>
          <p:nvPr/>
        </p:nvSpPr>
        <p:spPr bwMode="auto">
          <a:xfrm>
            <a:off x="1524000" y="2171700"/>
            <a:ext cx="1676400" cy="271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56" y="1712"/>
              </a:cxn>
            </a:cxnLst>
            <a:rect l="0" t="0" r="r" b="b"/>
            <a:pathLst>
              <a:path w="1056" h="1712">
                <a:moveTo>
                  <a:pt x="0" y="0"/>
                </a:moveTo>
                <a:lnTo>
                  <a:pt x="1056" y="1712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0453" name="Freeform 5"/>
          <p:cNvSpPr>
            <a:spLocks/>
          </p:cNvSpPr>
          <p:nvPr/>
        </p:nvSpPr>
        <p:spPr bwMode="auto">
          <a:xfrm>
            <a:off x="1554163" y="2184400"/>
            <a:ext cx="2281237" cy="2019300"/>
          </a:xfrm>
          <a:custGeom>
            <a:avLst/>
            <a:gdLst/>
            <a:ahLst/>
            <a:cxnLst>
              <a:cxn ang="0">
                <a:pos x="1437" y="1272"/>
              </a:cxn>
              <a:cxn ang="0">
                <a:pos x="1437" y="1256"/>
              </a:cxn>
              <a:cxn ang="0">
                <a:pos x="0" y="0"/>
              </a:cxn>
            </a:cxnLst>
            <a:rect l="0" t="0" r="r" b="b"/>
            <a:pathLst>
              <a:path w="1437" h="1272">
                <a:moveTo>
                  <a:pt x="1437" y="1272"/>
                </a:moveTo>
                <a:lnTo>
                  <a:pt x="1437" y="1256"/>
                </a:lnTo>
                <a:lnTo>
                  <a:pt x="0" y="0"/>
                </a:ln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0454" name="Freeform 6"/>
          <p:cNvSpPr>
            <a:spLocks/>
          </p:cNvSpPr>
          <p:nvPr/>
        </p:nvSpPr>
        <p:spPr bwMode="auto">
          <a:xfrm>
            <a:off x="1046163" y="2184400"/>
            <a:ext cx="482600" cy="2362200"/>
          </a:xfrm>
          <a:custGeom>
            <a:avLst/>
            <a:gdLst/>
            <a:ahLst/>
            <a:cxnLst>
              <a:cxn ang="0">
                <a:pos x="304" y="0"/>
              </a:cxn>
              <a:cxn ang="0">
                <a:pos x="0" y="1488"/>
              </a:cxn>
            </a:cxnLst>
            <a:rect l="0" t="0" r="r" b="b"/>
            <a:pathLst>
              <a:path w="304" h="1488">
                <a:moveTo>
                  <a:pt x="304" y="0"/>
                </a:moveTo>
                <a:lnTo>
                  <a:pt x="0" y="148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0455" name="Text Box 7"/>
          <p:cNvSpPr txBox="1">
            <a:spLocks noChangeArrowheads="1"/>
          </p:cNvSpPr>
          <p:nvPr/>
        </p:nvSpPr>
        <p:spPr bwMode="auto">
          <a:xfrm>
            <a:off x="685800" y="4495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</a:p>
        </p:txBody>
      </p:sp>
      <p:sp>
        <p:nvSpPr>
          <p:cNvPr id="360456" name="Text Box 8"/>
          <p:cNvSpPr txBox="1">
            <a:spLocks noChangeArrowheads="1"/>
          </p:cNvSpPr>
          <p:nvPr/>
        </p:nvSpPr>
        <p:spPr bwMode="auto">
          <a:xfrm>
            <a:off x="3886200" y="3962400"/>
            <a:ext cx="45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</a:p>
        </p:txBody>
      </p:sp>
      <p:sp>
        <p:nvSpPr>
          <p:cNvPr id="360457" name="Text Box 9"/>
          <p:cNvSpPr txBox="1">
            <a:spLocks noChangeArrowheads="1"/>
          </p:cNvSpPr>
          <p:nvPr/>
        </p:nvSpPr>
        <p:spPr bwMode="auto">
          <a:xfrm>
            <a:off x="1185863" y="1676400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</p:txBody>
      </p:sp>
      <p:grpSp>
        <p:nvGrpSpPr>
          <p:cNvPr id="360458" name="Group 10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360459" name="Freeform 11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0460" name="Freeform 12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0461" name="Freeform 13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0462" name="Freeform 14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0463" name="Freeform 15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0464" name="Freeform 16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0465" name="Freeform 17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0466" name="Freeform 18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0467" name="Oval 19"/>
          <p:cNvSpPr>
            <a:spLocks noChangeArrowheads="1"/>
          </p:cNvSpPr>
          <p:nvPr/>
        </p:nvSpPr>
        <p:spPr bwMode="auto">
          <a:xfrm>
            <a:off x="728663" y="1981200"/>
            <a:ext cx="3216275" cy="31623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0468" name="Oval 20"/>
          <p:cNvSpPr>
            <a:spLocks noChangeArrowheads="1"/>
          </p:cNvSpPr>
          <p:nvPr/>
        </p:nvSpPr>
        <p:spPr bwMode="auto">
          <a:xfrm>
            <a:off x="2287588" y="3463925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0469" name="Arc 21"/>
          <p:cNvSpPr>
            <a:spLocks/>
          </p:cNvSpPr>
          <p:nvPr/>
        </p:nvSpPr>
        <p:spPr bwMode="auto">
          <a:xfrm rot="4846241">
            <a:off x="1766094" y="3048794"/>
            <a:ext cx="1392237" cy="2803525"/>
          </a:xfrm>
          <a:custGeom>
            <a:avLst/>
            <a:gdLst>
              <a:gd name="G0" fmla="+- 0 0 0"/>
              <a:gd name="G1" fmla="+- 19126 0 0"/>
              <a:gd name="G2" fmla="+- 21600 0 0"/>
              <a:gd name="T0" fmla="*/ 10038 w 21600"/>
              <a:gd name="T1" fmla="*/ 0 h 38951"/>
              <a:gd name="T2" fmla="*/ 8574 w 21600"/>
              <a:gd name="T3" fmla="*/ 38951 h 38951"/>
              <a:gd name="T4" fmla="*/ 0 w 21600"/>
              <a:gd name="T5" fmla="*/ 19126 h 389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8951" fill="none" extrusionOk="0">
                <a:moveTo>
                  <a:pt x="10037" y="0"/>
                </a:moveTo>
                <a:cubicBezTo>
                  <a:pt x="17146" y="3731"/>
                  <a:pt x="21600" y="11097"/>
                  <a:pt x="21600" y="19126"/>
                </a:cubicBezTo>
                <a:cubicBezTo>
                  <a:pt x="21600" y="27740"/>
                  <a:pt x="16481" y="35531"/>
                  <a:pt x="8574" y="38951"/>
                </a:cubicBezTo>
              </a:path>
              <a:path w="21600" h="38951" stroke="0" extrusionOk="0">
                <a:moveTo>
                  <a:pt x="10037" y="0"/>
                </a:moveTo>
                <a:cubicBezTo>
                  <a:pt x="17146" y="3731"/>
                  <a:pt x="21600" y="11097"/>
                  <a:pt x="21600" y="19126"/>
                </a:cubicBezTo>
                <a:cubicBezTo>
                  <a:pt x="21600" y="27740"/>
                  <a:pt x="16481" y="35531"/>
                  <a:pt x="8574" y="38951"/>
                </a:cubicBezTo>
                <a:lnTo>
                  <a:pt x="0" y="19126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60471" name="Object 23"/>
          <p:cNvGraphicFramePr>
            <a:graphicFrameLocks noChangeAspect="1"/>
          </p:cNvGraphicFramePr>
          <p:nvPr/>
        </p:nvGraphicFramePr>
        <p:xfrm>
          <a:off x="4633913" y="3473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11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913" y="34734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0472" name="Text Box 24"/>
          <p:cNvSpPr txBox="1">
            <a:spLocks noChangeArrowheads="1"/>
          </p:cNvSpPr>
          <p:nvPr/>
        </p:nvSpPr>
        <p:spPr bwMode="auto">
          <a:xfrm>
            <a:off x="1143000" y="533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случай</a:t>
            </a:r>
          </a:p>
        </p:txBody>
      </p:sp>
      <p:sp>
        <p:nvSpPr>
          <p:cNvPr id="360493" name="Text Box 45"/>
          <p:cNvSpPr txBox="1">
            <a:spLocks noChangeArrowheads="1"/>
          </p:cNvSpPr>
          <p:nvPr/>
        </p:nvSpPr>
        <p:spPr bwMode="auto">
          <a:xfrm>
            <a:off x="3200400" y="4876800"/>
            <a:ext cx="45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60496" name="Object 48"/>
          <p:cNvGraphicFramePr>
            <a:graphicFrameLocks noChangeAspect="1"/>
          </p:cNvGraphicFramePr>
          <p:nvPr/>
        </p:nvGraphicFramePr>
        <p:xfrm>
          <a:off x="4800600" y="1143000"/>
          <a:ext cx="267970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12" name="Формула" r:id="rId6" imgW="1091880" imgH="393480" progId="Equation.3">
                  <p:embed/>
                </p:oleObj>
              </mc:Choice>
              <mc:Fallback>
                <p:oleObj name="Формула" r:id="rId6" imgW="1091880" imgH="393480" progId="Equation.3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143000"/>
                        <a:ext cx="2679700" cy="966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0498" name="Object 50"/>
          <p:cNvGraphicFramePr>
            <a:graphicFrameLocks noChangeAspect="1"/>
          </p:cNvGraphicFramePr>
          <p:nvPr/>
        </p:nvGraphicFramePr>
        <p:xfrm>
          <a:off x="4876800" y="2209800"/>
          <a:ext cx="2741613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13" name="Формула" r:id="rId8" imgW="1117440" imgH="393480" progId="Equation.3">
                  <p:embed/>
                </p:oleObj>
              </mc:Choice>
              <mc:Fallback>
                <p:oleObj name="Формула" r:id="rId8" imgW="1117440" imgH="393480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209800"/>
                        <a:ext cx="2741613" cy="966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0505" name="Group 57"/>
          <p:cNvGrpSpPr>
            <a:grpSpLocks/>
          </p:cNvGrpSpPr>
          <p:nvPr/>
        </p:nvGrpSpPr>
        <p:grpSpPr bwMode="auto">
          <a:xfrm>
            <a:off x="1074738" y="2566988"/>
            <a:ext cx="2062162" cy="2622550"/>
            <a:chOff x="677" y="1617"/>
            <a:chExt cx="1299" cy="1652"/>
          </a:xfrm>
        </p:grpSpPr>
        <p:sp>
          <p:nvSpPr>
            <p:cNvPr id="360499" name="Arc 51"/>
            <p:cNvSpPr>
              <a:spLocks/>
            </p:cNvSpPr>
            <p:nvPr/>
          </p:nvSpPr>
          <p:spPr bwMode="auto">
            <a:xfrm rot="4846241">
              <a:off x="888" y="2181"/>
              <a:ext cx="877" cy="1299"/>
            </a:xfrm>
            <a:custGeom>
              <a:avLst/>
              <a:gdLst>
                <a:gd name="G0" fmla="+- 0 0 0"/>
                <a:gd name="G1" fmla="+- 8827 0 0"/>
                <a:gd name="G2" fmla="+- 21600 0 0"/>
                <a:gd name="T0" fmla="*/ 19714 w 21600"/>
                <a:gd name="T1" fmla="*/ 0 h 28652"/>
                <a:gd name="T2" fmla="*/ 8574 w 21600"/>
                <a:gd name="T3" fmla="*/ 28652 h 28652"/>
                <a:gd name="T4" fmla="*/ 0 w 21600"/>
                <a:gd name="T5" fmla="*/ 8827 h 28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8652" fill="none" extrusionOk="0">
                  <a:moveTo>
                    <a:pt x="19714" y="-1"/>
                  </a:moveTo>
                  <a:cubicBezTo>
                    <a:pt x="20957" y="2776"/>
                    <a:pt x="21600" y="5784"/>
                    <a:pt x="21600" y="8827"/>
                  </a:cubicBezTo>
                  <a:cubicBezTo>
                    <a:pt x="21600" y="17441"/>
                    <a:pt x="16481" y="25232"/>
                    <a:pt x="8574" y="28652"/>
                  </a:cubicBezTo>
                </a:path>
                <a:path w="21600" h="28652" stroke="0" extrusionOk="0">
                  <a:moveTo>
                    <a:pt x="19714" y="-1"/>
                  </a:moveTo>
                  <a:cubicBezTo>
                    <a:pt x="20957" y="2776"/>
                    <a:pt x="21600" y="5784"/>
                    <a:pt x="21600" y="8827"/>
                  </a:cubicBezTo>
                  <a:cubicBezTo>
                    <a:pt x="21600" y="17441"/>
                    <a:pt x="16481" y="25232"/>
                    <a:pt x="8574" y="28652"/>
                  </a:cubicBezTo>
                  <a:lnTo>
                    <a:pt x="0" y="8827"/>
                  </a:lnTo>
                  <a:close/>
                </a:path>
              </a:pathLst>
            </a:custGeom>
            <a:noFill/>
            <a:ln w="3810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0501" name="Freeform 53"/>
            <p:cNvSpPr>
              <a:spLocks/>
            </p:cNvSpPr>
            <p:nvPr/>
          </p:nvSpPr>
          <p:spPr bwMode="auto">
            <a:xfrm>
              <a:off x="912" y="1617"/>
              <a:ext cx="195" cy="38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105" y="36"/>
                </a:cxn>
                <a:cxn ang="0">
                  <a:pos x="195" y="0"/>
                </a:cxn>
              </a:cxnLst>
              <a:rect l="0" t="0" r="r" b="b"/>
              <a:pathLst>
                <a:path w="195" h="38">
                  <a:moveTo>
                    <a:pt x="0" y="15"/>
                  </a:moveTo>
                  <a:cubicBezTo>
                    <a:pt x="17" y="18"/>
                    <a:pt x="73" y="38"/>
                    <a:pt x="105" y="36"/>
                  </a:cubicBezTo>
                  <a:cubicBezTo>
                    <a:pt x="137" y="34"/>
                    <a:pt x="176" y="7"/>
                    <a:pt x="195" y="0"/>
                  </a:cubicBezTo>
                </a:path>
              </a:pathLst>
            </a:custGeom>
            <a:noFill/>
            <a:ln w="28575" cmpd="sng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60506" name="Group 58"/>
          <p:cNvGrpSpPr>
            <a:grpSpLocks/>
          </p:cNvGrpSpPr>
          <p:nvPr/>
        </p:nvGrpSpPr>
        <p:grpSpPr bwMode="auto">
          <a:xfrm>
            <a:off x="1824038" y="2519363"/>
            <a:ext cx="2032000" cy="2368550"/>
            <a:chOff x="1149" y="1587"/>
            <a:chExt cx="1280" cy="1492"/>
          </a:xfrm>
        </p:grpSpPr>
        <p:sp>
          <p:nvSpPr>
            <p:cNvPr id="360500" name="Arc 52"/>
            <p:cNvSpPr>
              <a:spLocks/>
            </p:cNvSpPr>
            <p:nvPr/>
          </p:nvSpPr>
          <p:spPr bwMode="auto">
            <a:xfrm rot="4846241">
              <a:off x="1598" y="2247"/>
              <a:ext cx="796" cy="867"/>
            </a:xfrm>
            <a:custGeom>
              <a:avLst/>
              <a:gdLst>
                <a:gd name="G0" fmla="+- 0 0 0"/>
                <a:gd name="G1" fmla="+- 19126 0 0"/>
                <a:gd name="G2" fmla="+- 21600 0 0"/>
                <a:gd name="T0" fmla="*/ 10038 w 19617"/>
                <a:gd name="T1" fmla="*/ 0 h 19126"/>
                <a:gd name="T2" fmla="*/ 19617 w 19617"/>
                <a:gd name="T3" fmla="*/ 10085 h 19126"/>
                <a:gd name="T4" fmla="*/ 0 w 19617"/>
                <a:gd name="T5" fmla="*/ 19126 h 19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17" h="19126" fill="none" extrusionOk="0">
                  <a:moveTo>
                    <a:pt x="10037" y="0"/>
                  </a:moveTo>
                  <a:cubicBezTo>
                    <a:pt x="14255" y="2213"/>
                    <a:pt x="17623" y="5759"/>
                    <a:pt x="19616" y="10085"/>
                  </a:cubicBezTo>
                </a:path>
                <a:path w="19617" h="19126" stroke="0" extrusionOk="0">
                  <a:moveTo>
                    <a:pt x="10037" y="0"/>
                  </a:moveTo>
                  <a:cubicBezTo>
                    <a:pt x="14255" y="2213"/>
                    <a:pt x="17623" y="5759"/>
                    <a:pt x="19616" y="10085"/>
                  </a:cubicBezTo>
                  <a:lnTo>
                    <a:pt x="0" y="19126"/>
                  </a:lnTo>
                  <a:close/>
                </a:path>
              </a:pathLst>
            </a:custGeom>
            <a:noFill/>
            <a:ln w="3810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60504" name="Group 56"/>
            <p:cNvGrpSpPr>
              <a:grpSpLocks/>
            </p:cNvGrpSpPr>
            <p:nvPr/>
          </p:nvGrpSpPr>
          <p:grpSpPr bwMode="auto">
            <a:xfrm>
              <a:off x="1149" y="1587"/>
              <a:ext cx="99" cy="107"/>
              <a:chOff x="1149" y="1587"/>
              <a:chExt cx="99" cy="107"/>
            </a:xfrm>
          </p:grpSpPr>
          <p:sp>
            <p:nvSpPr>
              <p:cNvPr id="360502" name="Freeform 54"/>
              <p:cNvSpPr>
                <a:spLocks/>
              </p:cNvSpPr>
              <p:nvPr/>
            </p:nvSpPr>
            <p:spPr bwMode="auto">
              <a:xfrm>
                <a:off x="1165" y="1608"/>
                <a:ext cx="83" cy="86"/>
              </a:xfrm>
              <a:custGeom>
                <a:avLst/>
                <a:gdLst/>
                <a:ahLst/>
                <a:cxnLst>
                  <a:cxn ang="0">
                    <a:pos x="0" y="86"/>
                  </a:cxn>
                  <a:cxn ang="0">
                    <a:pos x="67" y="64"/>
                  </a:cxn>
                  <a:cxn ang="0">
                    <a:pos x="83" y="0"/>
                  </a:cxn>
                </a:cxnLst>
                <a:rect l="0" t="0" r="r" b="b"/>
                <a:pathLst>
                  <a:path w="83" h="86">
                    <a:moveTo>
                      <a:pt x="0" y="86"/>
                    </a:moveTo>
                    <a:cubicBezTo>
                      <a:pt x="11" y="82"/>
                      <a:pt x="53" y="78"/>
                      <a:pt x="67" y="64"/>
                    </a:cubicBezTo>
                    <a:cubicBezTo>
                      <a:pt x="81" y="50"/>
                      <a:pt x="80" y="13"/>
                      <a:pt x="83" y="0"/>
                    </a:cubicBezTo>
                  </a:path>
                </a:pathLst>
              </a:custGeom>
              <a:noFill/>
              <a:ln w="28575" cmpd="sng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0503" name="Freeform 55"/>
              <p:cNvSpPr>
                <a:spLocks/>
              </p:cNvSpPr>
              <p:nvPr/>
            </p:nvSpPr>
            <p:spPr bwMode="auto">
              <a:xfrm>
                <a:off x="1149" y="1587"/>
                <a:ext cx="72" cy="72"/>
              </a:xfrm>
              <a:custGeom>
                <a:avLst/>
                <a:gdLst/>
                <a:ahLst/>
                <a:cxnLst>
                  <a:cxn ang="0">
                    <a:pos x="0" y="72"/>
                  </a:cxn>
                  <a:cxn ang="0">
                    <a:pos x="48" y="54"/>
                  </a:cxn>
                  <a:cxn ang="0">
                    <a:pos x="72" y="0"/>
                  </a:cxn>
                </a:cxnLst>
                <a:rect l="0" t="0" r="r" b="b"/>
                <a:pathLst>
                  <a:path w="72" h="72">
                    <a:moveTo>
                      <a:pt x="0" y="72"/>
                    </a:moveTo>
                    <a:cubicBezTo>
                      <a:pt x="8" y="69"/>
                      <a:pt x="36" y="66"/>
                      <a:pt x="48" y="54"/>
                    </a:cubicBezTo>
                    <a:cubicBezTo>
                      <a:pt x="60" y="42"/>
                      <a:pt x="67" y="11"/>
                      <a:pt x="72" y="0"/>
                    </a:cubicBezTo>
                  </a:path>
                </a:pathLst>
              </a:custGeom>
              <a:noFill/>
              <a:ln w="28575" cmpd="sng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60509" name="Group 61"/>
          <p:cNvGrpSpPr>
            <a:grpSpLocks/>
          </p:cNvGrpSpPr>
          <p:nvPr/>
        </p:nvGrpSpPr>
        <p:grpSpPr bwMode="auto">
          <a:xfrm>
            <a:off x="4419600" y="1828800"/>
            <a:ext cx="3657600" cy="1600200"/>
            <a:chOff x="2784" y="1152"/>
            <a:chExt cx="2304" cy="1008"/>
          </a:xfrm>
        </p:grpSpPr>
        <p:sp>
          <p:nvSpPr>
            <p:cNvPr id="360507" name="Text Box 59"/>
            <p:cNvSpPr txBox="1">
              <a:spLocks noChangeArrowheads="1"/>
            </p:cNvSpPr>
            <p:nvPr/>
          </p:nvSpPr>
          <p:spPr bwMode="auto">
            <a:xfrm>
              <a:off x="2784" y="1152"/>
              <a:ext cx="32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  <a:endParaRPr lang="ru-RU" sz="44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60508" name="Line 60"/>
            <p:cNvSpPr>
              <a:spLocks noChangeShapeType="1"/>
            </p:cNvSpPr>
            <p:nvPr/>
          </p:nvSpPr>
          <p:spPr bwMode="auto">
            <a:xfrm>
              <a:off x="2832" y="2160"/>
              <a:ext cx="22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360510" name="Object 62"/>
          <p:cNvGraphicFramePr>
            <a:graphicFrameLocks noChangeAspect="1"/>
          </p:cNvGraphicFramePr>
          <p:nvPr/>
        </p:nvGraphicFramePr>
        <p:xfrm>
          <a:off x="4953000" y="3657600"/>
          <a:ext cx="267970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14" name="Формула" r:id="rId10" imgW="1091880" imgH="393480" progId="Equation.3">
                  <p:embed/>
                </p:oleObj>
              </mc:Choice>
              <mc:Fallback>
                <p:oleObj name="Формула" r:id="rId10" imgW="1091880" imgH="393480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657600"/>
                        <a:ext cx="2679700" cy="966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6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repeatCount="8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500" fill="hold"/>
                                        <p:tgtEl>
                                          <p:spTgt spid="36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6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6046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0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0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60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60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04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04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04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04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04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04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04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04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05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05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05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05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05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05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05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05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6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6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6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0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0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0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05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0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05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0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05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0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05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05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6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6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36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0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0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0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05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0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05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0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05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0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05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05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60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60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36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1" grpId="0" animBg="1"/>
      <p:bldP spid="360468" grpId="0" animBg="1"/>
      <p:bldP spid="360468" grpId="1" animBg="1"/>
      <p:bldP spid="360469" grpId="0" animBg="1"/>
      <p:bldP spid="360472" grpId="0"/>
      <p:bldP spid="36049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Text Box 2"/>
          <p:cNvSpPr txBox="1">
            <a:spLocks noChangeArrowheads="1"/>
          </p:cNvSpPr>
          <p:nvPr/>
        </p:nvSpPr>
        <p:spPr bwMode="auto">
          <a:xfrm>
            <a:off x="2003425" y="3130550"/>
            <a:ext cx="757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    О</a:t>
            </a:r>
          </a:p>
        </p:txBody>
      </p:sp>
      <p:sp>
        <p:nvSpPr>
          <p:cNvPr id="362499" name="Freeform 3"/>
          <p:cNvSpPr>
            <a:spLocks/>
          </p:cNvSpPr>
          <p:nvPr/>
        </p:nvSpPr>
        <p:spPr bwMode="auto">
          <a:xfrm>
            <a:off x="1533525" y="2187575"/>
            <a:ext cx="1666875" cy="2701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50" y="1702"/>
              </a:cxn>
            </a:cxnLst>
            <a:rect l="0" t="0" r="r" b="b"/>
            <a:pathLst>
              <a:path w="1050" h="1702">
                <a:moveTo>
                  <a:pt x="0" y="0"/>
                </a:moveTo>
                <a:lnTo>
                  <a:pt x="1050" y="1702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2500" name="Freeform 4"/>
          <p:cNvSpPr>
            <a:spLocks/>
          </p:cNvSpPr>
          <p:nvPr/>
        </p:nvSpPr>
        <p:spPr bwMode="auto">
          <a:xfrm>
            <a:off x="1533525" y="2200275"/>
            <a:ext cx="676275" cy="2943225"/>
          </a:xfrm>
          <a:custGeom>
            <a:avLst/>
            <a:gdLst/>
            <a:ahLst/>
            <a:cxnLst>
              <a:cxn ang="0">
                <a:pos x="426" y="1854"/>
              </a:cxn>
              <a:cxn ang="0">
                <a:pos x="426" y="1854"/>
              </a:cxn>
              <a:cxn ang="0">
                <a:pos x="0" y="0"/>
              </a:cxn>
            </a:cxnLst>
            <a:rect l="0" t="0" r="r" b="b"/>
            <a:pathLst>
              <a:path w="426" h="1854">
                <a:moveTo>
                  <a:pt x="426" y="1854"/>
                </a:moveTo>
                <a:lnTo>
                  <a:pt x="426" y="1854"/>
                </a:lnTo>
                <a:lnTo>
                  <a:pt x="0" y="0"/>
                </a:ln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2501" name="Freeform 5"/>
          <p:cNvSpPr>
            <a:spLocks/>
          </p:cNvSpPr>
          <p:nvPr/>
        </p:nvSpPr>
        <p:spPr bwMode="auto">
          <a:xfrm>
            <a:off x="762000" y="2184400"/>
            <a:ext cx="766763" cy="1739900"/>
          </a:xfrm>
          <a:custGeom>
            <a:avLst/>
            <a:gdLst/>
            <a:ahLst/>
            <a:cxnLst>
              <a:cxn ang="0">
                <a:pos x="483" y="0"/>
              </a:cxn>
              <a:cxn ang="0">
                <a:pos x="0" y="1096"/>
              </a:cxn>
            </a:cxnLst>
            <a:rect l="0" t="0" r="r" b="b"/>
            <a:pathLst>
              <a:path w="483" h="1096">
                <a:moveTo>
                  <a:pt x="483" y="0"/>
                </a:moveTo>
                <a:lnTo>
                  <a:pt x="0" y="10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2502" name="Text Box 6"/>
          <p:cNvSpPr txBox="1">
            <a:spLocks noChangeArrowheads="1"/>
          </p:cNvSpPr>
          <p:nvPr/>
        </p:nvSpPr>
        <p:spPr bwMode="auto">
          <a:xfrm>
            <a:off x="304800" y="36576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</a:p>
        </p:txBody>
      </p:sp>
      <p:sp>
        <p:nvSpPr>
          <p:cNvPr id="362503" name="Text Box 7"/>
          <p:cNvSpPr txBox="1">
            <a:spLocks noChangeArrowheads="1"/>
          </p:cNvSpPr>
          <p:nvPr/>
        </p:nvSpPr>
        <p:spPr bwMode="auto">
          <a:xfrm>
            <a:off x="1905000" y="5181600"/>
            <a:ext cx="45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</a:p>
        </p:txBody>
      </p:sp>
      <p:sp>
        <p:nvSpPr>
          <p:cNvPr id="362504" name="Text Box 8"/>
          <p:cNvSpPr txBox="1">
            <a:spLocks noChangeArrowheads="1"/>
          </p:cNvSpPr>
          <p:nvPr/>
        </p:nvSpPr>
        <p:spPr bwMode="auto">
          <a:xfrm>
            <a:off x="1185863" y="1676400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</p:txBody>
      </p:sp>
      <p:grpSp>
        <p:nvGrpSpPr>
          <p:cNvPr id="362505" name="Group 9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362506" name="Freeform 10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2507" name="Freeform 11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2508" name="Freeform 12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2509" name="Freeform 13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2510" name="Freeform 14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2511" name="Freeform 15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2512" name="Freeform 16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2513" name="Freeform 17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2514" name="Oval 18"/>
          <p:cNvSpPr>
            <a:spLocks noChangeArrowheads="1"/>
          </p:cNvSpPr>
          <p:nvPr/>
        </p:nvSpPr>
        <p:spPr bwMode="auto">
          <a:xfrm>
            <a:off x="728663" y="1981200"/>
            <a:ext cx="3216275" cy="31623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2515" name="Oval 19"/>
          <p:cNvSpPr>
            <a:spLocks noChangeArrowheads="1"/>
          </p:cNvSpPr>
          <p:nvPr/>
        </p:nvSpPr>
        <p:spPr bwMode="auto">
          <a:xfrm>
            <a:off x="2287588" y="3463925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2516" name="Arc 20"/>
          <p:cNvSpPr>
            <a:spLocks/>
          </p:cNvSpPr>
          <p:nvPr/>
        </p:nvSpPr>
        <p:spPr bwMode="auto">
          <a:xfrm rot="4702799">
            <a:off x="935831" y="3647282"/>
            <a:ext cx="1522413" cy="16002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727 w 20727"/>
              <a:gd name="T1" fmla="*/ 6079 h 21595"/>
              <a:gd name="T2" fmla="*/ 483 w 20727"/>
              <a:gd name="T3" fmla="*/ 21595 h 21595"/>
              <a:gd name="T4" fmla="*/ 0 w 20727"/>
              <a:gd name="T5" fmla="*/ 0 h 21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27" h="21595" fill="none" extrusionOk="0">
                <a:moveTo>
                  <a:pt x="20726" y="6078"/>
                </a:moveTo>
                <a:cubicBezTo>
                  <a:pt x="18078" y="15108"/>
                  <a:pt x="9890" y="21384"/>
                  <a:pt x="482" y="21594"/>
                </a:cubicBezTo>
              </a:path>
              <a:path w="20727" h="21595" stroke="0" extrusionOk="0">
                <a:moveTo>
                  <a:pt x="20726" y="6078"/>
                </a:moveTo>
                <a:cubicBezTo>
                  <a:pt x="18078" y="15108"/>
                  <a:pt x="9890" y="21384"/>
                  <a:pt x="482" y="21594"/>
                </a:cubicBez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62517" name="Object 21"/>
          <p:cNvGraphicFramePr>
            <a:graphicFrameLocks noChangeAspect="1"/>
          </p:cNvGraphicFramePr>
          <p:nvPr/>
        </p:nvGraphicFramePr>
        <p:xfrm>
          <a:off x="4633913" y="3473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34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913" y="34734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2518" name="Text Box 22"/>
          <p:cNvSpPr txBox="1">
            <a:spLocks noChangeArrowheads="1"/>
          </p:cNvSpPr>
          <p:nvPr/>
        </p:nvSpPr>
        <p:spPr bwMode="auto">
          <a:xfrm>
            <a:off x="1143000" y="533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 случай</a:t>
            </a:r>
          </a:p>
        </p:txBody>
      </p:sp>
      <p:sp>
        <p:nvSpPr>
          <p:cNvPr id="362519" name="Text Box 23"/>
          <p:cNvSpPr txBox="1">
            <a:spLocks noChangeArrowheads="1"/>
          </p:cNvSpPr>
          <p:nvPr/>
        </p:nvSpPr>
        <p:spPr bwMode="auto">
          <a:xfrm>
            <a:off x="3200400" y="4876800"/>
            <a:ext cx="45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62520" name="Object 24"/>
          <p:cNvGraphicFramePr>
            <a:graphicFrameLocks noChangeAspect="1"/>
          </p:cNvGraphicFramePr>
          <p:nvPr/>
        </p:nvGraphicFramePr>
        <p:xfrm>
          <a:off x="4800600" y="1143000"/>
          <a:ext cx="267970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35" name="Формула" r:id="rId6" imgW="1091880" imgH="393480" progId="Equation.3">
                  <p:embed/>
                </p:oleObj>
              </mc:Choice>
              <mc:Fallback>
                <p:oleObj name="Формула" r:id="rId6" imgW="1091880" imgH="39348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143000"/>
                        <a:ext cx="2679700" cy="966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2521" name="Object 25"/>
          <p:cNvGraphicFramePr>
            <a:graphicFrameLocks noChangeAspect="1"/>
          </p:cNvGraphicFramePr>
          <p:nvPr/>
        </p:nvGraphicFramePr>
        <p:xfrm>
          <a:off x="4876800" y="2209800"/>
          <a:ext cx="2741613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36" name="Формула" r:id="rId8" imgW="1117440" imgH="393480" progId="Equation.3">
                  <p:embed/>
                </p:oleObj>
              </mc:Choice>
              <mc:Fallback>
                <p:oleObj name="Формула" r:id="rId8" imgW="1117440" imgH="39348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209800"/>
                        <a:ext cx="2741613" cy="966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2530" name="Group 34"/>
          <p:cNvGrpSpPr>
            <a:grpSpLocks/>
          </p:cNvGrpSpPr>
          <p:nvPr/>
        </p:nvGrpSpPr>
        <p:grpSpPr bwMode="auto">
          <a:xfrm>
            <a:off x="4419600" y="1828800"/>
            <a:ext cx="3657600" cy="1600200"/>
            <a:chOff x="2784" y="1152"/>
            <a:chExt cx="2304" cy="1008"/>
          </a:xfrm>
        </p:grpSpPr>
        <p:sp>
          <p:nvSpPr>
            <p:cNvPr id="362531" name="Text Box 35"/>
            <p:cNvSpPr txBox="1">
              <a:spLocks noChangeArrowheads="1"/>
            </p:cNvSpPr>
            <p:nvPr/>
          </p:nvSpPr>
          <p:spPr bwMode="auto">
            <a:xfrm>
              <a:off x="2784" y="1152"/>
              <a:ext cx="31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</a:p>
          </p:txBody>
        </p:sp>
        <p:sp>
          <p:nvSpPr>
            <p:cNvPr id="362532" name="Line 36"/>
            <p:cNvSpPr>
              <a:spLocks noChangeShapeType="1"/>
            </p:cNvSpPr>
            <p:nvPr/>
          </p:nvSpPr>
          <p:spPr bwMode="auto">
            <a:xfrm>
              <a:off x="2832" y="2160"/>
              <a:ext cx="22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362533" name="Object 37"/>
          <p:cNvGraphicFramePr>
            <a:graphicFrameLocks noChangeAspect="1"/>
          </p:cNvGraphicFramePr>
          <p:nvPr/>
        </p:nvGraphicFramePr>
        <p:xfrm>
          <a:off x="4953000" y="3657600"/>
          <a:ext cx="267970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37" name="Формула" r:id="rId10" imgW="1091880" imgH="393480" progId="Equation.3">
                  <p:embed/>
                </p:oleObj>
              </mc:Choice>
              <mc:Fallback>
                <p:oleObj name="Формула" r:id="rId10" imgW="1091880" imgH="393480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657600"/>
                        <a:ext cx="2679700" cy="966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2537" name="Group 41"/>
          <p:cNvGrpSpPr>
            <a:grpSpLocks/>
          </p:cNvGrpSpPr>
          <p:nvPr/>
        </p:nvGrpSpPr>
        <p:grpSpPr bwMode="auto">
          <a:xfrm>
            <a:off x="914400" y="2667000"/>
            <a:ext cx="2187575" cy="2562225"/>
            <a:chOff x="576" y="1680"/>
            <a:chExt cx="1378" cy="1614"/>
          </a:xfrm>
        </p:grpSpPr>
        <p:sp>
          <p:nvSpPr>
            <p:cNvPr id="362524" name="Freeform 28"/>
            <p:cNvSpPr>
              <a:spLocks/>
            </p:cNvSpPr>
            <p:nvPr/>
          </p:nvSpPr>
          <p:spPr bwMode="auto">
            <a:xfrm>
              <a:off x="829" y="1680"/>
              <a:ext cx="312" cy="5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91" y="46"/>
                </a:cxn>
                <a:cxn ang="0">
                  <a:pos x="216" y="44"/>
                </a:cxn>
                <a:cxn ang="0">
                  <a:pos x="312" y="0"/>
                </a:cxn>
              </a:cxnLst>
              <a:rect l="0" t="0" r="r" b="b"/>
              <a:pathLst>
                <a:path w="312" h="52">
                  <a:moveTo>
                    <a:pt x="0" y="8"/>
                  </a:moveTo>
                  <a:cubicBezTo>
                    <a:pt x="15" y="15"/>
                    <a:pt x="55" y="40"/>
                    <a:pt x="91" y="46"/>
                  </a:cubicBezTo>
                  <a:cubicBezTo>
                    <a:pt x="127" y="52"/>
                    <a:pt x="179" y="52"/>
                    <a:pt x="216" y="44"/>
                  </a:cubicBezTo>
                  <a:cubicBezTo>
                    <a:pt x="253" y="36"/>
                    <a:pt x="292" y="9"/>
                    <a:pt x="312" y="0"/>
                  </a:cubicBezTo>
                </a:path>
              </a:pathLst>
            </a:custGeom>
            <a:noFill/>
            <a:ln w="28575" cmpd="sng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2523" name="Arc 27"/>
            <p:cNvSpPr>
              <a:spLocks/>
            </p:cNvSpPr>
            <p:nvPr/>
          </p:nvSpPr>
          <p:spPr bwMode="auto">
            <a:xfrm rot="4651424">
              <a:off x="769" y="2109"/>
              <a:ext cx="992" cy="1378"/>
            </a:xfrm>
            <a:custGeom>
              <a:avLst/>
              <a:gdLst>
                <a:gd name="G0" fmla="+- 0 0 0"/>
                <a:gd name="G1" fmla="+- 7924 0 0"/>
                <a:gd name="G2" fmla="+- 21600 0 0"/>
                <a:gd name="T0" fmla="*/ 20094 w 21600"/>
                <a:gd name="T1" fmla="*/ 0 h 29524"/>
                <a:gd name="T2" fmla="*/ 80 w 21600"/>
                <a:gd name="T3" fmla="*/ 29524 h 29524"/>
                <a:gd name="T4" fmla="*/ 0 w 21600"/>
                <a:gd name="T5" fmla="*/ 7924 h 29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9524" fill="none" extrusionOk="0">
                  <a:moveTo>
                    <a:pt x="20094" y="-1"/>
                  </a:moveTo>
                  <a:cubicBezTo>
                    <a:pt x="21089" y="2523"/>
                    <a:pt x="21600" y="5211"/>
                    <a:pt x="21600" y="7924"/>
                  </a:cubicBezTo>
                  <a:cubicBezTo>
                    <a:pt x="21600" y="19822"/>
                    <a:pt x="11978" y="29479"/>
                    <a:pt x="79" y="29523"/>
                  </a:cubicBezTo>
                </a:path>
                <a:path w="21600" h="29524" stroke="0" extrusionOk="0">
                  <a:moveTo>
                    <a:pt x="20094" y="-1"/>
                  </a:moveTo>
                  <a:cubicBezTo>
                    <a:pt x="21089" y="2523"/>
                    <a:pt x="21600" y="5211"/>
                    <a:pt x="21600" y="7924"/>
                  </a:cubicBezTo>
                  <a:cubicBezTo>
                    <a:pt x="21600" y="19822"/>
                    <a:pt x="11978" y="29479"/>
                    <a:pt x="79" y="29523"/>
                  </a:cubicBezTo>
                  <a:lnTo>
                    <a:pt x="0" y="7924"/>
                  </a:lnTo>
                  <a:close/>
                </a:path>
              </a:pathLst>
            </a:custGeom>
            <a:noFill/>
            <a:ln w="3810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62538" name="Group 42"/>
          <p:cNvGrpSpPr>
            <a:grpSpLocks/>
          </p:cNvGrpSpPr>
          <p:nvPr/>
        </p:nvGrpSpPr>
        <p:grpSpPr bwMode="auto">
          <a:xfrm>
            <a:off x="1628775" y="2508250"/>
            <a:ext cx="1652588" cy="2749550"/>
            <a:chOff x="1026" y="1580"/>
            <a:chExt cx="1041" cy="1732"/>
          </a:xfrm>
        </p:grpSpPr>
        <p:sp>
          <p:nvSpPr>
            <p:cNvPr id="362526" name="Arc 30"/>
            <p:cNvSpPr>
              <a:spLocks/>
            </p:cNvSpPr>
            <p:nvPr/>
          </p:nvSpPr>
          <p:spPr bwMode="auto">
            <a:xfrm rot="6880086">
              <a:off x="1226" y="2471"/>
              <a:ext cx="815" cy="867"/>
            </a:xfrm>
            <a:custGeom>
              <a:avLst/>
              <a:gdLst>
                <a:gd name="G0" fmla="+- 0 0 0"/>
                <a:gd name="G1" fmla="+- 19126 0 0"/>
                <a:gd name="G2" fmla="+- 21600 0 0"/>
                <a:gd name="T0" fmla="*/ 10038 w 20086"/>
                <a:gd name="T1" fmla="*/ 0 h 19126"/>
                <a:gd name="T2" fmla="*/ 20086 w 20086"/>
                <a:gd name="T3" fmla="*/ 11182 h 19126"/>
                <a:gd name="T4" fmla="*/ 0 w 20086"/>
                <a:gd name="T5" fmla="*/ 19126 h 19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086" h="19126" fill="none" extrusionOk="0">
                  <a:moveTo>
                    <a:pt x="10037" y="0"/>
                  </a:moveTo>
                  <a:cubicBezTo>
                    <a:pt x="14618" y="2403"/>
                    <a:pt x="18183" y="6371"/>
                    <a:pt x="20086" y="11181"/>
                  </a:cubicBezTo>
                </a:path>
                <a:path w="20086" h="19126" stroke="0" extrusionOk="0">
                  <a:moveTo>
                    <a:pt x="10037" y="0"/>
                  </a:moveTo>
                  <a:cubicBezTo>
                    <a:pt x="14618" y="2403"/>
                    <a:pt x="18183" y="6371"/>
                    <a:pt x="20086" y="11181"/>
                  </a:cubicBezTo>
                  <a:lnTo>
                    <a:pt x="0" y="19126"/>
                  </a:lnTo>
                  <a:close/>
                </a:path>
              </a:pathLst>
            </a:custGeom>
            <a:noFill/>
            <a:ln w="571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62534" name="Group 38"/>
            <p:cNvGrpSpPr>
              <a:grpSpLocks/>
            </p:cNvGrpSpPr>
            <p:nvPr/>
          </p:nvGrpSpPr>
          <p:grpSpPr bwMode="auto">
            <a:xfrm>
              <a:off x="1026" y="1580"/>
              <a:ext cx="87" cy="79"/>
              <a:chOff x="1026" y="1580"/>
              <a:chExt cx="87" cy="79"/>
            </a:xfrm>
          </p:grpSpPr>
          <p:sp>
            <p:nvSpPr>
              <p:cNvPr id="362528" name="Freeform 32"/>
              <p:cNvSpPr>
                <a:spLocks/>
              </p:cNvSpPr>
              <p:nvPr/>
            </p:nvSpPr>
            <p:spPr bwMode="auto">
              <a:xfrm>
                <a:off x="1034" y="1607"/>
                <a:ext cx="79" cy="52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52" y="43"/>
                  </a:cxn>
                  <a:cxn ang="0">
                    <a:pos x="79" y="0"/>
                  </a:cxn>
                </a:cxnLst>
                <a:rect l="0" t="0" r="r" b="b"/>
                <a:pathLst>
                  <a:path w="79" h="52">
                    <a:moveTo>
                      <a:pt x="0" y="51"/>
                    </a:moveTo>
                    <a:cubicBezTo>
                      <a:pt x="9" y="50"/>
                      <a:pt x="39" y="52"/>
                      <a:pt x="52" y="43"/>
                    </a:cubicBezTo>
                    <a:cubicBezTo>
                      <a:pt x="65" y="34"/>
                      <a:pt x="74" y="9"/>
                      <a:pt x="79" y="0"/>
                    </a:cubicBezTo>
                  </a:path>
                </a:pathLst>
              </a:custGeom>
              <a:noFill/>
              <a:ln w="28575" cmpd="sng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2529" name="Freeform 33"/>
              <p:cNvSpPr>
                <a:spLocks/>
              </p:cNvSpPr>
              <p:nvPr/>
            </p:nvSpPr>
            <p:spPr bwMode="auto">
              <a:xfrm>
                <a:off x="1026" y="1580"/>
                <a:ext cx="67" cy="50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40" y="42"/>
                  </a:cxn>
                  <a:cxn ang="0">
                    <a:pos x="67" y="0"/>
                  </a:cxn>
                </a:cxnLst>
                <a:rect l="0" t="0" r="r" b="b"/>
                <a:pathLst>
                  <a:path w="67" h="50">
                    <a:moveTo>
                      <a:pt x="0" y="46"/>
                    </a:moveTo>
                    <a:cubicBezTo>
                      <a:pt x="7" y="45"/>
                      <a:pt x="29" y="50"/>
                      <a:pt x="40" y="42"/>
                    </a:cubicBezTo>
                    <a:cubicBezTo>
                      <a:pt x="51" y="34"/>
                      <a:pt x="62" y="9"/>
                      <a:pt x="67" y="0"/>
                    </a:cubicBezTo>
                  </a:path>
                </a:pathLst>
              </a:custGeom>
              <a:noFill/>
              <a:ln w="28575" cmpd="sng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6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repeatCount="8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500" fill="hold"/>
                                        <p:tgtEl>
                                          <p:spTgt spid="36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6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625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2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2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6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62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2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2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2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25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25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25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25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25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25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25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25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6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2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2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362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62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62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36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25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25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25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25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25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25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25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25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6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6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36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9" grpId="0" animBg="1"/>
      <p:bldP spid="362515" grpId="0" animBg="1"/>
      <p:bldP spid="362515" grpId="1" animBg="1"/>
      <p:bldP spid="362516" grpId="0" animBg="1"/>
      <p:bldP spid="362518" grpId="0"/>
      <p:bldP spid="3625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Text Box 2"/>
          <p:cNvSpPr txBox="1">
            <a:spLocks noChangeArrowheads="1"/>
          </p:cNvSpPr>
          <p:nvPr/>
        </p:nvSpPr>
        <p:spPr bwMode="auto">
          <a:xfrm>
            <a:off x="2417763" y="3359150"/>
            <a:ext cx="420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О</a:t>
            </a:r>
          </a:p>
        </p:txBody>
      </p:sp>
      <p:grpSp>
        <p:nvGrpSpPr>
          <p:cNvPr id="364553" name="Group 9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364554" name="Freeform 10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4555" name="Freeform 11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4556" name="Freeform 12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4557" name="Freeform 13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4558" name="Freeform 14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4559" name="Freeform 15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4560" name="Freeform 16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4561" name="Freeform 17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4562" name="Oval 18"/>
          <p:cNvSpPr>
            <a:spLocks noChangeArrowheads="1"/>
          </p:cNvSpPr>
          <p:nvPr/>
        </p:nvSpPr>
        <p:spPr bwMode="auto">
          <a:xfrm>
            <a:off x="1143000" y="2209800"/>
            <a:ext cx="3216275" cy="31623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4563" name="Oval 19"/>
          <p:cNvSpPr>
            <a:spLocks noChangeArrowheads="1"/>
          </p:cNvSpPr>
          <p:nvPr/>
        </p:nvSpPr>
        <p:spPr bwMode="auto">
          <a:xfrm>
            <a:off x="2701925" y="3692525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64565" name="Object 21"/>
          <p:cNvGraphicFramePr>
            <a:graphicFrameLocks noChangeAspect="1"/>
          </p:cNvGraphicFramePr>
          <p:nvPr/>
        </p:nvGraphicFramePr>
        <p:xfrm>
          <a:off x="4497388" y="32448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566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7388" y="32448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4582" name="Rectangle 38"/>
          <p:cNvSpPr>
            <a:spLocks noChangeArrowheads="1"/>
          </p:cNvSpPr>
          <p:nvPr/>
        </p:nvSpPr>
        <p:spPr bwMode="auto">
          <a:xfrm>
            <a:off x="1905000" y="838200"/>
            <a:ext cx="67818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Вписанные углы, </a:t>
            </a:r>
          </a:p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опирающиеся на одну и ту же дугу, равны.</a:t>
            </a:r>
          </a:p>
        </p:txBody>
      </p:sp>
      <p:sp>
        <p:nvSpPr>
          <p:cNvPr id="364583" name="Rectangle 39"/>
          <p:cNvSpPr>
            <a:spLocks noChangeArrowheads="1"/>
          </p:cNvSpPr>
          <p:nvPr/>
        </p:nvSpPr>
        <p:spPr bwMode="auto">
          <a:xfrm>
            <a:off x="609600" y="381000"/>
            <a:ext cx="2286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Следствие 1</a:t>
            </a:r>
            <a:endParaRPr lang="ru-RU" sz="2400" b="1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64585" name="Freeform 41"/>
          <p:cNvSpPr>
            <a:spLocks/>
          </p:cNvSpPr>
          <p:nvPr/>
        </p:nvSpPr>
        <p:spPr bwMode="auto">
          <a:xfrm>
            <a:off x="1844675" y="2286000"/>
            <a:ext cx="1930400" cy="2819400"/>
          </a:xfrm>
          <a:custGeom>
            <a:avLst/>
            <a:gdLst/>
            <a:ahLst/>
            <a:cxnLst>
              <a:cxn ang="0">
                <a:pos x="0" y="1776"/>
              </a:cxn>
              <a:cxn ang="0">
                <a:pos x="288" y="0"/>
              </a:cxn>
              <a:cxn ang="0">
                <a:pos x="1216" y="1736"/>
              </a:cxn>
            </a:cxnLst>
            <a:rect l="0" t="0" r="r" b="b"/>
            <a:pathLst>
              <a:path w="1216" h="1776">
                <a:moveTo>
                  <a:pt x="0" y="1776"/>
                </a:moveTo>
                <a:lnTo>
                  <a:pt x="288" y="0"/>
                </a:lnTo>
                <a:lnTo>
                  <a:pt x="1216" y="1736"/>
                </a:lnTo>
              </a:path>
            </a:pathLst>
          </a:custGeom>
          <a:noFill/>
          <a:ln w="19050" cmpd="sng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4586" name="Freeform 42"/>
          <p:cNvSpPr>
            <a:spLocks/>
          </p:cNvSpPr>
          <p:nvPr/>
        </p:nvSpPr>
        <p:spPr bwMode="auto">
          <a:xfrm>
            <a:off x="1844675" y="2590800"/>
            <a:ext cx="19812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1248" y="0"/>
              </a:cxn>
              <a:cxn ang="0">
                <a:pos x="1200" y="1536"/>
              </a:cxn>
            </a:cxnLst>
            <a:rect l="0" t="0" r="r" b="b"/>
            <a:pathLst>
              <a:path w="1248" h="1584">
                <a:moveTo>
                  <a:pt x="0" y="1584"/>
                </a:moveTo>
                <a:lnTo>
                  <a:pt x="1248" y="0"/>
                </a:lnTo>
                <a:lnTo>
                  <a:pt x="1200" y="1536"/>
                </a:lnTo>
              </a:path>
            </a:pathLst>
          </a:custGeom>
          <a:noFill/>
          <a:ln w="19050" cmpd="sng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4587" name="Freeform 43"/>
          <p:cNvSpPr>
            <a:spLocks/>
          </p:cNvSpPr>
          <p:nvPr/>
        </p:nvSpPr>
        <p:spPr bwMode="auto">
          <a:xfrm>
            <a:off x="1854200" y="3962400"/>
            <a:ext cx="2505075" cy="1117600"/>
          </a:xfrm>
          <a:custGeom>
            <a:avLst/>
            <a:gdLst/>
            <a:ahLst/>
            <a:cxnLst>
              <a:cxn ang="0">
                <a:pos x="0" y="704"/>
              </a:cxn>
              <a:cxn ang="0">
                <a:pos x="1578" y="0"/>
              </a:cxn>
              <a:cxn ang="0">
                <a:pos x="1194" y="672"/>
              </a:cxn>
            </a:cxnLst>
            <a:rect l="0" t="0" r="r" b="b"/>
            <a:pathLst>
              <a:path w="1578" h="704">
                <a:moveTo>
                  <a:pt x="0" y="704"/>
                </a:moveTo>
                <a:lnTo>
                  <a:pt x="1578" y="0"/>
                </a:lnTo>
                <a:lnTo>
                  <a:pt x="1194" y="672"/>
                </a:lnTo>
              </a:path>
            </a:pathLst>
          </a:custGeom>
          <a:noFill/>
          <a:ln w="19050" cmpd="sng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4590" name="Text Box 46"/>
          <p:cNvSpPr txBox="1">
            <a:spLocks noChangeArrowheads="1"/>
          </p:cNvSpPr>
          <p:nvPr/>
        </p:nvSpPr>
        <p:spPr bwMode="auto">
          <a:xfrm>
            <a:off x="4343400" y="37338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</p:txBody>
      </p:sp>
      <p:sp>
        <p:nvSpPr>
          <p:cNvPr id="364591" name="Text Box 47"/>
          <p:cNvSpPr txBox="1">
            <a:spLocks noChangeArrowheads="1"/>
          </p:cNvSpPr>
          <p:nvPr/>
        </p:nvSpPr>
        <p:spPr bwMode="auto">
          <a:xfrm>
            <a:off x="3810000" y="21336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4592" name="Text Box 48"/>
          <p:cNvSpPr txBox="1">
            <a:spLocks noChangeArrowheads="1"/>
          </p:cNvSpPr>
          <p:nvPr/>
        </p:nvSpPr>
        <p:spPr bwMode="auto">
          <a:xfrm>
            <a:off x="1981200" y="17526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364594" name="Group 50"/>
          <p:cNvGrpSpPr>
            <a:grpSpLocks/>
          </p:cNvGrpSpPr>
          <p:nvPr/>
        </p:nvGrpSpPr>
        <p:grpSpPr bwMode="auto">
          <a:xfrm>
            <a:off x="1066800" y="2514600"/>
            <a:ext cx="3167063" cy="2971800"/>
            <a:chOff x="672" y="1584"/>
            <a:chExt cx="1995" cy="1872"/>
          </a:xfrm>
        </p:grpSpPr>
        <p:sp>
          <p:nvSpPr>
            <p:cNvPr id="364584" name="Freeform 40"/>
            <p:cNvSpPr>
              <a:spLocks/>
            </p:cNvSpPr>
            <p:nvPr/>
          </p:nvSpPr>
          <p:spPr bwMode="auto">
            <a:xfrm>
              <a:off x="918" y="1790"/>
              <a:ext cx="1456" cy="1420"/>
            </a:xfrm>
            <a:custGeom>
              <a:avLst/>
              <a:gdLst/>
              <a:ahLst/>
              <a:cxnLst>
                <a:cxn ang="0">
                  <a:pos x="240" y="1420"/>
                </a:cxn>
                <a:cxn ang="0">
                  <a:pos x="0" y="0"/>
                </a:cxn>
                <a:cxn ang="0">
                  <a:pos x="1456" y="1368"/>
                </a:cxn>
              </a:cxnLst>
              <a:rect l="0" t="0" r="r" b="b"/>
              <a:pathLst>
                <a:path w="1456" h="1420">
                  <a:moveTo>
                    <a:pt x="240" y="1420"/>
                  </a:moveTo>
                  <a:lnTo>
                    <a:pt x="0" y="0"/>
                  </a:lnTo>
                  <a:lnTo>
                    <a:pt x="1456" y="1368"/>
                  </a:lnTo>
                </a:path>
              </a:pathLst>
            </a:custGeom>
            <a:noFill/>
            <a:ln w="19050" cmpd="sng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4588" name="Text Box 44"/>
            <p:cNvSpPr txBox="1">
              <a:spLocks noChangeArrowheads="1"/>
            </p:cNvSpPr>
            <p:nvPr/>
          </p:nvSpPr>
          <p:spPr bwMode="auto">
            <a:xfrm>
              <a:off x="816" y="3168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</a:t>
              </a:r>
            </a:p>
          </p:txBody>
        </p:sp>
        <p:sp>
          <p:nvSpPr>
            <p:cNvPr id="364589" name="Text Box 45"/>
            <p:cNvSpPr txBox="1">
              <a:spLocks noChangeArrowheads="1"/>
            </p:cNvSpPr>
            <p:nvPr/>
          </p:nvSpPr>
          <p:spPr bwMode="auto">
            <a:xfrm>
              <a:off x="2352" y="3168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</a:t>
              </a:r>
            </a:p>
          </p:txBody>
        </p:sp>
        <p:sp>
          <p:nvSpPr>
            <p:cNvPr id="364593" name="Text Box 49"/>
            <p:cNvSpPr txBox="1">
              <a:spLocks noChangeArrowheads="1"/>
            </p:cNvSpPr>
            <p:nvPr/>
          </p:nvSpPr>
          <p:spPr bwMode="auto">
            <a:xfrm>
              <a:off x="672" y="1584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</a:t>
              </a:r>
              <a:endPara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364564" name="Arc 20"/>
          <p:cNvSpPr>
            <a:spLocks/>
          </p:cNvSpPr>
          <p:nvPr/>
        </p:nvSpPr>
        <p:spPr bwMode="auto">
          <a:xfrm rot="4777787">
            <a:off x="1926431" y="3631407"/>
            <a:ext cx="1585913" cy="1905000"/>
          </a:xfrm>
          <a:custGeom>
            <a:avLst/>
            <a:gdLst>
              <a:gd name="G0" fmla="+- 0 0 0"/>
              <a:gd name="G1" fmla="+- 10319 0 0"/>
              <a:gd name="G2" fmla="+- 21600 0 0"/>
              <a:gd name="T0" fmla="*/ 18976 w 21600"/>
              <a:gd name="T1" fmla="*/ 0 h 25696"/>
              <a:gd name="T2" fmla="*/ 15169 w 21600"/>
              <a:gd name="T3" fmla="*/ 25696 h 25696"/>
              <a:gd name="T4" fmla="*/ 0 w 21600"/>
              <a:gd name="T5" fmla="*/ 10319 h 25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696" fill="none" extrusionOk="0">
                <a:moveTo>
                  <a:pt x="18975" y="0"/>
                </a:moveTo>
                <a:cubicBezTo>
                  <a:pt x="20697" y="3166"/>
                  <a:pt x="21600" y="6714"/>
                  <a:pt x="21600" y="10319"/>
                </a:cubicBezTo>
                <a:cubicBezTo>
                  <a:pt x="21600" y="16098"/>
                  <a:pt x="19283" y="21637"/>
                  <a:pt x="15169" y="25696"/>
                </a:cubicBezTo>
              </a:path>
              <a:path w="21600" h="25696" stroke="0" extrusionOk="0">
                <a:moveTo>
                  <a:pt x="18975" y="0"/>
                </a:moveTo>
                <a:cubicBezTo>
                  <a:pt x="20697" y="3166"/>
                  <a:pt x="21600" y="6714"/>
                  <a:pt x="21600" y="10319"/>
                </a:cubicBezTo>
                <a:cubicBezTo>
                  <a:pt x="21600" y="16098"/>
                  <a:pt x="19283" y="21637"/>
                  <a:pt x="15169" y="25696"/>
                </a:cubicBezTo>
                <a:lnTo>
                  <a:pt x="0" y="10319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6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45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45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45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45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45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45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45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45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6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45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45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45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45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45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45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45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45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36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45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45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45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45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45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45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45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45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36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6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82" grpId="0"/>
      <p:bldP spid="364585" grpId="0" animBg="1"/>
      <p:bldP spid="364586" grpId="0" animBg="1"/>
      <p:bldP spid="364587" grpId="0" animBg="1"/>
      <p:bldP spid="364590" grpId="0"/>
      <p:bldP spid="364591" grpId="0"/>
      <p:bldP spid="364592" grpId="0"/>
      <p:bldP spid="36456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9" name="Freeform 29"/>
          <p:cNvSpPr>
            <a:spLocks/>
          </p:cNvSpPr>
          <p:nvPr/>
        </p:nvSpPr>
        <p:spPr bwMode="auto">
          <a:xfrm>
            <a:off x="1166813" y="3538538"/>
            <a:ext cx="3181350" cy="400050"/>
          </a:xfrm>
          <a:custGeom>
            <a:avLst/>
            <a:gdLst/>
            <a:ahLst/>
            <a:cxnLst>
              <a:cxn ang="0">
                <a:pos x="0" y="252"/>
              </a:cxn>
              <a:cxn ang="0">
                <a:pos x="2004" y="0"/>
              </a:cxn>
            </a:cxnLst>
            <a:rect l="0" t="0" r="r" b="b"/>
            <a:pathLst>
              <a:path w="2004" h="252">
                <a:moveTo>
                  <a:pt x="0" y="252"/>
                </a:moveTo>
                <a:lnTo>
                  <a:pt x="200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642" name="Text Box 2"/>
          <p:cNvSpPr txBox="1">
            <a:spLocks noChangeArrowheads="1"/>
          </p:cNvSpPr>
          <p:nvPr/>
        </p:nvSpPr>
        <p:spPr bwMode="auto">
          <a:xfrm>
            <a:off x="2417763" y="3359150"/>
            <a:ext cx="420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О</a:t>
            </a:r>
          </a:p>
        </p:txBody>
      </p:sp>
      <p:grpSp>
        <p:nvGrpSpPr>
          <p:cNvPr id="368643" name="Group 3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368644" name="Freeform 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45" name="Freeform 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46" name="Freeform 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47" name="Freeform 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48" name="Freeform 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49" name="Freeform 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50" name="Freeform 1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51" name="Freeform 1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8652" name="Oval 12"/>
          <p:cNvSpPr>
            <a:spLocks noChangeArrowheads="1"/>
          </p:cNvSpPr>
          <p:nvPr/>
        </p:nvSpPr>
        <p:spPr bwMode="auto">
          <a:xfrm>
            <a:off x="1143000" y="2209800"/>
            <a:ext cx="3216275" cy="31623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653" name="Oval 13"/>
          <p:cNvSpPr>
            <a:spLocks noChangeArrowheads="1"/>
          </p:cNvSpPr>
          <p:nvPr/>
        </p:nvSpPr>
        <p:spPr bwMode="auto">
          <a:xfrm>
            <a:off x="2701925" y="3692525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68654" name="Object 14"/>
          <p:cNvGraphicFramePr>
            <a:graphicFrameLocks noChangeAspect="1"/>
          </p:cNvGraphicFramePr>
          <p:nvPr/>
        </p:nvGraphicFramePr>
        <p:xfrm>
          <a:off x="4497388" y="32448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55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7388" y="32448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55" name="Rectangle 15"/>
          <p:cNvSpPr>
            <a:spLocks noChangeArrowheads="1"/>
          </p:cNvSpPr>
          <p:nvPr/>
        </p:nvSpPr>
        <p:spPr bwMode="auto">
          <a:xfrm>
            <a:off x="3276600" y="838200"/>
            <a:ext cx="54864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Вписанный угол, опирающийся на полуокружность – прямой.</a:t>
            </a:r>
          </a:p>
        </p:txBody>
      </p:sp>
      <p:sp>
        <p:nvSpPr>
          <p:cNvPr id="368656" name="Rectangle 16"/>
          <p:cNvSpPr>
            <a:spLocks noChangeArrowheads="1"/>
          </p:cNvSpPr>
          <p:nvPr/>
        </p:nvSpPr>
        <p:spPr bwMode="auto">
          <a:xfrm>
            <a:off x="609600" y="381000"/>
            <a:ext cx="2286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Следствие 2</a:t>
            </a:r>
            <a:endParaRPr lang="ru-RU" sz="2400" b="1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68660" name="Text Box 20"/>
          <p:cNvSpPr txBox="1">
            <a:spLocks noChangeArrowheads="1"/>
          </p:cNvSpPr>
          <p:nvPr/>
        </p:nvSpPr>
        <p:spPr bwMode="auto">
          <a:xfrm>
            <a:off x="4343400" y="32766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</p:txBody>
      </p:sp>
      <p:grpSp>
        <p:nvGrpSpPr>
          <p:cNvPr id="368676" name="Group 36"/>
          <p:cNvGrpSpPr>
            <a:grpSpLocks/>
          </p:cNvGrpSpPr>
          <p:nvPr/>
        </p:nvGrpSpPr>
        <p:grpSpPr bwMode="auto">
          <a:xfrm>
            <a:off x="1176338" y="2133600"/>
            <a:ext cx="3152775" cy="1785938"/>
            <a:chOff x="741" y="1344"/>
            <a:chExt cx="1986" cy="1125"/>
          </a:xfrm>
        </p:grpSpPr>
        <p:sp>
          <p:nvSpPr>
            <p:cNvPr id="368658" name="Freeform 18"/>
            <p:cNvSpPr>
              <a:spLocks/>
            </p:cNvSpPr>
            <p:nvPr/>
          </p:nvSpPr>
          <p:spPr bwMode="auto">
            <a:xfrm>
              <a:off x="741" y="1641"/>
              <a:ext cx="1986" cy="828"/>
            </a:xfrm>
            <a:custGeom>
              <a:avLst/>
              <a:gdLst/>
              <a:ahLst/>
              <a:cxnLst>
                <a:cxn ang="0">
                  <a:pos x="0" y="828"/>
                </a:cxn>
                <a:cxn ang="0">
                  <a:pos x="1662" y="0"/>
                </a:cxn>
                <a:cxn ang="0">
                  <a:pos x="1986" y="570"/>
                </a:cxn>
              </a:cxnLst>
              <a:rect l="0" t="0" r="r" b="b"/>
              <a:pathLst>
                <a:path w="1986" h="828">
                  <a:moveTo>
                    <a:pt x="0" y="828"/>
                  </a:moveTo>
                  <a:lnTo>
                    <a:pt x="1662" y="0"/>
                  </a:lnTo>
                  <a:lnTo>
                    <a:pt x="1986" y="570"/>
                  </a:lnTo>
                </a:path>
              </a:pathLst>
            </a:custGeom>
            <a:noFill/>
            <a:ln w="19050" cmpd="sng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61" name="Text Box 21"/>
            <p:cNvSpPr txBox="1">
              <a:spLocks noChangeArrowheads="1"/>
            </p:cNvSpPr>
            <p:nvPr/>
          </p:nvSpPr>
          <p:spPr bwMode="auto">
            <a:xfrm>
              <a:off x="2400" y="1344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</a:t>
              </a:r>
              <a:endPara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368675" name="Group 35"/>
          <p:cNvGrpSpPr>
            <a:grpSpLocks/>
          </p:cNvGrpSpPr>
          <p:nvPr/>
        </p:nvGrpSpPr>
        <p:grpSpPr bwMode="auto">
          <a:xfrm>
            <a:off x="1157288" y="1752600"/>
            <a:ext cx="3181350" cy="2195513"/>
            <a:chOff x="729" y="1104"/>
            <a:chExt cx="2004" cy="1383"/>
          </a:xfrm>
        </p:grpSpPr>
        <p:sp>
          <p:nvSpPr>
            <p:cNvPr id="368657" name="Freeform 17"/>
            <p:cNvSpPr>
              <a:spLocks/>
            </p:cNvSpPr>
            <p:nvPr/>
          </p:nvSpPr>
          <p:spPr bwMode="auto">
            <a:xfrm>
              <a:off x="729" y="1440"/>
              <a:ext cx="2004" cy="1047"/>
            </a:xfrm>
            <a:custGeom>
              <a:avLst/>
              <a:gdLst/>
              <a:ahLst/>
              <a:cxnLst>
                <a:cxn ang="0">
                  <a:pos x="0" y="1047"/>
                </a:cxn>
                <a:cxn ang="0">
                  <a:pos x="721" y="0"/>
                </a:cxn>
                <a:cxn ang="0">
                  <a:pos x="2004" y="789"/>
                </a:cxn>
              </a:cxnLst>
              <a:rect l="0" t="0" r="r" b="b"/>
              <a:pathLst>
                <a:path w="2004" h="1047">
                  <a:moveTo>
                    <a:pt x="0" y="1047"/>
                  </a:moveTo>
                  <a:lnTo>
                    <a:pt x="721" y="0"/>
                  </a:lnTo>
                  <a:lnTo>
                    <a:pt x="2004" y="789"/>
                  </a:lnTo>
                </a:path>
              </a:pathLst>
            </a:custGeom>
            <a:noFill/>
            <a:ln w="19050" cmpd="sng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62" name="Text Box 22"/>
            <p:cNvSpPr txBox="1">
              <a:spLocks noChangeArrowheads="1"/>
            </p:cNvSpPr>
            <p:nvPr/>
          </p:nvSpPr>
          <p:spPr bwMode="auto">
            <a:xfrm>
              <a:off x="1344" y="1104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</a:t>
              </a:r>
              <a:endPara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368665" name="Text Box 25"/>
          <p:cNvSpPr txBox="1">
            <a:spLocks noChangeArrowheads="1"/>
          </p:cNvSpPr>
          <p:nvPr/>
        </p:nvSpPr>
        <p:spPr bwMode="auto">
          <a:xfrm>
            <a:off x="609600" y="36576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</a:p>
        </p:txBody>
      </p:sp>
      <p:grpSp>
        <p:nvGrpSpPr>
          <p:cNvPr id="368677" name="Group 37"/>
          <p:cNvGrpSpPr>
            <a:grpSpLocks/>
          </p:cNvGrpSpPr>
          <p:nvPr/>
        </p:nvGrpSpPr>
        <p:grpSpPr bwMode="auto">
          <a:xfrm>
            <a:off x="1195388" y="3557588"/>
            <a:ext cx="3162300" cy="2081212"/>
            <a:chOff x="753" y="2241"/>
            <a:chExt cx="1992" cy="1311"/>
          </a:xfrm>
        </p:grpSpPr>
        <p:sp>
          <p:nvSpPr>
            <p:cNvPr id="368659" name="Freeform 19"/>
            <p:cNvSpPr>
              <a:spLocks/>
            </p:cNvSpPr>
            <p:nvPr/>
          </p:nvSpPr>
          <p:spPr bwMode="auto">
            <a:xfrm>
              <a:off x="753" y="2241"/>
              <a:ext cx="1992" cy="1002"/>
            </a:xfrm>
            <a:custGeom>
              <a:avLst/>
              <a:gdLst/>
              <a:ahLst/>
              <a:cxnLst>
                <a:cxn ang="0">
                  <a:pos x="0" y="258"/>
                </a:cxn>
                <a:cxn ang="0">
                  <a:pos x="486" y="1002"/>
                </a:cxn>
                <a:cxn ang="0">
                  <a:pos x="1992" y="0"/>
                </a:cxn>
                <a:cxn ang="0">
                  <a:pos x="1986" y="6"/>
                </a:cxn>
              </a:cxnLst>
              <a:rect l="0" t="0" r="r" b="b"/>
              <a:pathLst>
                <a:path w="1992" h="1002">
                  <a:moveTo>
                    <a:pt x="0" y="258"/>
                  </a:moveTo>
                  <a:lnTo>
                    <a:pt x="486" y="1002"/>
                  </a:lnTo>
                  <a:lnTo>
                    <a:pt x="1992" y="0"/>
                  </a:lnTo>
                  <a:lnTo>
                    <a:pt x="1986" y="6"/>
                  </a:lnTo>
                </a:path>
              </a:pathLst>
            </a:custGeom>
            <a:noFill/>
            <a:ln w="19050" cmpd="sng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66" name="Text Box 26"/>
            <p:cNvSpPr txBox="1">
              <a:spLocks noChangeArrowheads="1"/>
            </p:cNvSpPr>
            <p:nvPr/>
          </p:nvSpPr>
          <p:spPr bwMode="auto">
            <a:xfrm>
              <a:off x="1008" y="3264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</a:t>
              </a:r>
            </a:p>
          </p:txBody>
        </p:sp>
      </p:grpSp>
      <p:grpSp>
        <p:nvGrpSpPr>
          <p:cNvPr id="368674" name="Group 34"/>
          <p:cNvGrpSpPr>
            <a:grpSpLocks/>
          </p:cNvGrpSpPr>
          <p:nvPr/>
        </p:nvGrpSpPr>
        <p:grpSpPr bwMode="auto">
          <a:xfrm>
            <a:off x="1066800" y="2514600"/>
            <a:ext cx="3252788" cy="1414463"/>
            <a:chOff x="672" y="1584"/>
            <a:chExt cx="2049" cy="891"/>
          </a:xfrm>
        </p:grpSpPr>
        <p:sp>
          <p:nvSpPr>
            <p:cNvPr id="368664" name="Freeform 24"/>
            <p:cNvSpPr>
              <a:spLocks/>
            </p:cNvSpPr>
            <p:nvPr/>
          </p:nvSpPr>
          <p:spPr bwMode="auto">
            <a:xfrm>
              <a:off x="735" y="1790"/>
              <a:ext cx="1986" cy="685"/>
            </a:xfrm>
            <a:custGeom>
              <a:avLst/>
              <a:gdLst/>
              <a:ahLst/>
              <a:cxnLst>
                <a:cxn ang="0">
                  <a:pos x="0" y="685"/>
                </a:cxn>
                <a:cxn ang="0">
                  <a:pos x="183" y="0"/>
                </a:cxn>
                <a:cxn ang="0">
                  <a:pos x="1986" y="439"/>
                </a:cxn>
              </a:cxnLst>
              <a:rect l="0" t="0" r="r" b="b"/>
              <a:pathLst>
                <a:path w="1986" h="685">
                  <a:moveTo>
                    <a:pt x="0" y="685"/>
                  </a:moveTo>
                  <a:lnTo>
                    <a:pt x="183" y="0"/>
                  </a:lnTo>
                  <a:lnTo>
                    <a:pt x="1986" y="439"/>
                  </a:lnTo>
                </a:path>
              </a:pathLst>
            </a:custGeom>
            <a:noFill/>
            <a:ln w="19050" cmpd="sng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67" name="Text Box 27"/>
            <p:cNvSpPr txBox="1">
              <a:spLocks noChangeArrowheads="1"/>
            </p:cNvSpPr>
            <p:nvPr/>
          </p:nvSpPr>
          <p:spPr bwMode="auto">
            <a:xfrm>
              <a:off x="672" y="1584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</a:t>
              </a:r>
              <a:endPara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368668" name="Arc 28"/>
          <p:cNvSpPr>
            <a:spLocks/>
          </p:cNvSpPr>
          <p:nvPr/>
        </p:nvSpPr>
        <p:spPr bwMode="auto">
          <a:xfrm rot="4777787">
            <a:off x="2047081" y="2894807"/>
            <a:ext cx="1698625" cy="3201988"/>
          </a:xfrm>
          <a:custGeom>
            <a:avLst/>
            <a:gdLst>
              <a:gd name="G0" fmla="+- 1528 0 0"/>
              <a:gd name="G1" fmla="+- 21579 0 0"/>
              <a:gd name="G2" fmla="+- 21600 0 0"/>
              <a:gd name="T0" fmla="*/ 2490 w 23128"/>
              <a:gd name="T1" fmla="*/ 0 h 43179"/>
              <a:gd name="T2" fmla="*/ 0 w 23128"/>
              <a:gd name="T3" fmla="*/ 43125 h 43179"/>
              <a:gd name="T4" fmla="*/ 1528 w 23128"/>
              <a:gd name="T5" fmla="*/ 21579 h 43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128" h="43179" fill="none" extrusionOk="0">
                <a:moveTo>
                  <a:pt x="2489" y="0"/>
                </a:moveTo>
                <a:cubicBezTo>
                  <a:pt x="14033" y="515"/>
                  <a:pt x="23128" y="10023"/>
                  <a:pt x="23128" y="21579"/>
                </a:cubicBezTo>
                <a:cubicBezTo>
                  <a:pt x="23128" y="33508"/>
                  <a:pt x="13457" y="43179"/>
                  <a:pt x="1528" y="43179"/>
                </a:cubicBezTo>
                <a:cubicBezTo>
                  <a:pt x="1018" y="43179"/>
                  <a:pt x="508" y="43160"/>
                  <a:pt x="0" y="43124"/>
                </a:cubicBezTo>
              </a:path>
              <a:path w="23128" h="43179" stroke="0" extrusionOk="0">
                <a:moveTo>
                  <a:pt x="2489" y="0"/>
                </a:moveTo>
                <a:cubicBezTo>
                  <a:pt x="14033" y="515"/>
                  <a:pt x="23128" y="10023"/>
                  <a:pt x="23128" y="21579"/>
                </a:cubicBezTo>
                <a:cubicBezTo>
                  <a:pt x="23128" y="33508"/>
                  <a:pt x="13457" y="43179"/>
                  <a:pt x="1528" y="43179"/>
                </a:cubicBezTo>
                <a:cubicBezTo>
                  <a:pt x="1018" y="43179"/>
                  <a:pt x="508" y="43160"/>
                  <a:pt x="0" y="43124"/>
                </a:cubicBezTo>
                <a:lnTo>
                  <a:pt x="1528" y="21579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68678" name="Group 38"/>
          <p:cNvGrpSpPr>
            <a:grpSpLocks/>
          </p:cNvGrpSpPr>
          <p:nvPr/>
        </p:nvGrpSpPr>
        <p:grpSpPr bwMode="auto">
          <a:xfrm>
            <a:off x="1423988" y="2376488"/>
            <a:ext cx="2457450" cy="647700"/>
            <a:chOff x="897" y="1497"/>
            <a:chExt cx="1548" cy="408"/>
          </a:xfrm>
        </p:grpSpPr>
        <p:sp>
          <p:nvSpPr>
            <p:cNvPr id="368670" name="Freeform 30"/>
            <p:cNvSpPr>
              <a:spLocks/>
            </p:cNvSpPr>
            <p:nvPr/>
          </p:nvSpPr>
          <p:spPr bwMode="auto">
            <a:xfrm>
              <a:off x="897" y="1809"/>
              <a:ext cx="120" cy="96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102" y="96"/>
                </a:cxn>
                <a:cxn ang="0">
                  <a:pos x="120" y="0"/>
                </a:cxn>
              </a:cxnLst>
              <a:rect l="0" t="0" r="r" b="b"/>
              <a:pathLst>
                <a:path w="120" h="96">
                  <a:moveTo>
                    <a:pt x="0" y="78"/>
                  </a:moveTo>
                  <a:lnTo>
                    <a:pt x="102" y="96"/>
                  </a:lnTo>
                  <a:lnTo>
                    <a:pt x="12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71" name="Freeform 31"/>
            <p:cNvSpPr>
              <a:spLocks/>
            </p:cNvSpPr>
            <p:nvPr/>
          </p:nvSpPr>
          <p:spPr bwMode="auto">
            <a:xfrm>
              <a:off x="1395" y="1497"/>
              <a:ext cx="144" cy="87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93" y="87"/>
                </a:cxn>
                <a:cxn ang="0">
                  <a:pos x="144" y="0"/>
                </a:cxn>
              </a:cxnLst>
              <a:rect l="0" t="0" r="r" b="b"/>
              <a:pathLst>
                <a:path w="144" h="87">
                  <a:moveTo>
                    <a:pt x="0" y="30"/>
                  </a:moveTo>
                  <a:lnTo>
                    <a:pt x="93" y="87"/>
                  </a:lnTo>
                  <a:lnTo>
                    <a:pt x="14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72" name="Freeform 32"/>
            <p:cNvSpPr>
              <a:spLocks/>
            </p:cNvSpPr>
            <p:nvPr/>
          </p:nvSpPr>
          <p:spPr bwMode="auto">
            <a:xfrm>
              <a:off x="2337" y="1677"/>
              <a:ext cx="108" cy="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84"/>
                </a:cxn>
                <a:cxn ang="0">
                  <a:pos x="108" y="48"/>
                </a:cxn>
              </a:cxnLst>
              <a:rect l="0" t="0" r="r" b="b"/>
              <a:pathLst>
                <a:path w="108" h="84">
                  <a:moveTo>
                    <a:pt x="0" y="0"/>
                  </a:moveTo>
                  <a:lnTo>
                    <a:pt x="42" y="84"/>
                  </a:lnTo>
                  <a:lnTo>
                    <a:pt x="108" y="4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8673" name="Freeform 33"/>
          <p:cNvSpPr>
            <a:spLocks/>
          </p:cNvSpPr>
          <p:nvPr/>
        </p:nvSpPr>
        <p:spPr bwMode="auto">
          <a:xfrm>
            <a:off x="1881188" y="4891088"/>
            <a:ext cx="247650" cy="152400"/>
          </a:xfrm>
          <a:custGeom>
            <a:avLst/>
            <a:gdLst/>
            <a:ahLst/>
            <a:cxnLst>
              <a:cxn ang="0">
                <a:pos x="0" y="72"/>
              </a:cxn>
              <a:cxn ang="0">
                <a:pos x="102" y="0"/>
              </a:cxn>
              <a:cxn ang="0">
                <a:pos x="156" y="96"/>
              </a:cxn>
            </a:cxnLst>
            <a:rect l="0" t="0" r="r" b="b"/>
            <a:pathLst>
              <a:path w="156" h="96">
                <a:moveTo>
                  <a:pt x="0" y="72"/>
                </a:moveTo>
                <a:lnTo>
                  <a:pt x="102" y="0"/>
                </a:lnTo>
                <a:lnTo>
                  <a:pt x="156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679" name="Arc 39"/>
          <p:cNvSpPr>
            <a:spLocks/>
          </p:cNvSpPr>
          <p:nvPr/>
        </p:nvSpPr>
        <p:spPr bwMode="auto">
          <a:xfrm rot="16961100" flipV="1">
            <a:off x="1774826" y="1698625"/>
            <a:ext cx="2076450" cy="3082925"/>
          </a:xfrm>
          <a:custGeom>
            <a:avLst/>
            <a:gdLst>
              <a:gd name="G0" fmla="+- 6676 0 0"/>
              <a:gd name="G1" fmla="+- 19977 0 0"/>
              <a:gd name="G2" fmla="+- 21600 0 0"/>
              <a:gd name="T0" fmla="*/ 14890 w 28276"/>
              <a:gd name="T1" fmla="*/ 0 h 41577"/>
              <a:gd name="T2" fmla="*/ 0 w 28276"/>
              <a:gd name="T3" fmla="*/ 40519 h 41577"/>
              <a:gd name="T4" fmla="*/ 6676 w 28276"/>
              <a:gd name="T5" fmla="*/ 19977 h 41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276" h="41577" fill="none" extrusionOk="0">
                <a:moveTo>
                  <a:pt x="14890" y="-1"/>
                </a:moveTo>
                <a:cubicBezTo>
                  <a:pt x="22989" y="3329"/>
                  <a:pt x="28276" y="11220"/>
                  <a:pt x="28276" y="19977"/>
                </a:cubicBezTo>
                <a:cubicBezTo>
                  <a:pt x="28276" y="31906"/>
                  <a:pt x="18605" y="41577"/>
                  <a:pt x="6676" y="41577"/>
                </a:cubicBezTo>
                <a:cubicBezTo>
                  <a:pt x="4408" y="41577"/>
                  <a:pt x="2155" y="41220"/>
                  <a:pt x="-1" y="40519"/>
                </a:cubicBezTo>
              </a:path>
              <a:path w="28276" h="41577" stroke="0" extrusionOk="0">
                <a:moveTo>
                  <a:pt x="14890" y="-1"/>
                </a:moveTo>
                <a:cubicBezTo>
                  <a:pt x="22989" y="3329"/>
                  <a:pt x="28276" y="11220"/>
                  <a:pt x="28276" y="19977"/>
                </a:cubicBezTo>
                <a:cubicBezTo>
                  <a:pt x="28276" y="31906"/>
                  <a:pt x="18605" y="41577"/>
                  <a:pt x="6676" y="41577"/>
                </a:cubicBezTo>
                <a:cubicBezTo>
                  <a:pt x="4408" y="41577"/>
                  <a:pt x="2155" y="41220"/>
                  <a:pt x="-1" y="40519"/>
                </a:cubicBezTo>
                <a:lnTo>
                  <a:pt x="6676" y="19977"/>
                </a:lnTo>
                <a:close/>
              </a:path>
            </a:pathLst>
          </a:custGeom>
          <a:noFill/>
          <a:ln w="38100">
            <a:solidFill>
              <a:srgbClr val="00BCB8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6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6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6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36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6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6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6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6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6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6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6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6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36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36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35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500" fill="hold"/>
                                        <p:tgtEl>
                                          <p:spTgt spid="36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6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6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6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6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6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6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6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6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68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5" grpId="0"/>
      <p:bldP spid="368668" grpId="0" animBg="1"/>
      <p:bldP spid="368673" grpId="0" animBg="1"/>
      <p:bldP spid="368679" grpId="0" animBg="1"/>
      <p:bldP spid="368679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0697" name="Group 9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370698" name="Freeform 10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0699" name="Freeform 11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0700" name="Freeform 12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0701" name="Freeform 13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0702" name="Freeform 14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0703" name="Freeform 15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0704" name="Freeform 16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0705" name="Freeform 17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0710" name="Text Box 22"/>
          <p:cNvSpPr txBox="1">
            <a:spLocks noChangeArrowheads="1"/>
          </p:cNvSpPr>
          <p:nvPr/>
        </p:nvSpPr>
        <p:spPr bwMode="auto">
          <a:xfrm>
            <a:off x="762000" y="381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Блиц-опрос</a:t>
            </a:r>
          </a:p>
        </p:txBody>
      </p:sp>
      <p:sp>
        <p:nvSpPr>
          <p:cNvPr id="370691" name="Freeform 3"/>
          <p:cNvSpPr>
            <a:spLocks/>
          </p:cNvSpPr>
          <p:nvPr/>
        </p:nvSpPr>
        <p:spPr bwMode="auto">
          <a:xfrm>
            <a:off x="1674813" y="1789113"/>
            <a:ext cx="2557462" cy="21891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11" y="1379"/>
              </a:cxn>
            </a:cxnLst>
            <a:rect l="0" t="0" r="r" b="b"/>
            <a:pathLst>
              <a:path w="1611" h="1379">
                <a:moveTo>
                  <a:pt x="0" y="0"/>
                </a:moveTo>
                <a:lnTo>
                  <a:pt x="1611" y="1379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0693" name="Freeform 5"/>
          <p:cNvSpPr>
            <a:spLocks/>
          </p:cNvSpPr>
          <p:nvPr/>
        </p:nvSpPr>
        <p:spPr bwMode="auto">
          <a:xfrm>
            <a:off x="990600" y="1785938"/>
            <a:ext cx="677863" cy="2417762"/>
          </a:xfrm>
          <a:custGeom>
            <a:avLst/>
            <a:gdLst/>
            <a:ahLst/>
            <a:cxnLst>
              <a:cxn ang="0">
                <a:pos x="427" y="0"/>
              </a:cxn>
              <a:cxn ang="0">
                <a:pos x="0" y="1523"/>
              </a:cxn>
            </a:cxnLst>
            <a:rect l="0" t="0" r="r" b="b"/>
            <a:pathLst>
              <a:path w="427" h="1523">
                <a:moveTo>
                  <a:pt x="427" y="0"/>
                </a:moveTo>
                <a:lnTo>
                  <a:pt x="0" y="152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0694" name="Text Box 6"/>
          <p:cNvSpPr txBox="1">
            <a:spLocks noChangeArrowheads="1"/>
          </p:cNvSpPr>
          <p:nvPr/>
        </p:nvSpPr>
        <p:spPr bwMode="auto">
          <a:xfrm>
            <a:off x="609600" y="4038600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</a:p>
        </p:txBody>
      </p:sp>
      <p:sp>
        <p:nvSpPr>
          <p:cNvPr id="370695" name="Text Box 7"/>
          <p:cNvSpPr txBox="1">
            <a:spLocks noChangeArrowheads="1"/>
          </p:cNvSpPr>
          <p:nvPr/>
        </p:nvSpPr>
        <p:spPr bwMode="auto">
          <a:xfrm>
            <a:off x="4267200" y="3886200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</a:p>
        </p:txBody>
      </p:sp>
      <p:sp>
        <p:nvSpPr>
          <p:cNvPr id="370696" name="Text Box 8"/>
          <p:cNvSpPr txBox="1">
            <a:spLocks noChangeArrowheads="1"/>
          </p:cNvSpPr>
          <p:nvPr/>
        </p:nvSpPr>
        <p:spPr bwMode="auto">
          <a:xfrm>
            <a:off x="1371600" y="1371600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</p:txBody>
      </p:sp>
      <p:sp>
        <p:nvSpPr>
          <p:cNvPr id="370706" name="Oval 18"/>
          <p:cNvSpPr>
            <a:spLocks noChangeArrowheads="1"/>
          </p:cNvSpPr>
          <p:nvPr/>
        </p:nvSpPr>
        <p:spPr bwMode="auto">
          <a:xfrm>
            <a:off x="777875" y="1558925"/>
            <a:ext cx="3584575" cy="3527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70709" name="Object 21"/>
          <p:cNvGraphicFramePr>
            <a:graphicFrameLocks noChangeAspect="1"/>
          </p:cNvGraphicFramePr>
          <p:nvPr/>
        </p:nvGraphicFramePr>
        <p:xfrm>
          <a:off x="5130800" y="3224213"/>
          <a:ext cx="127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10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3224213"/>
                        <a:ext cx="1270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719" name="Freeform 31"/>
          <p:cNvSpPr>
            <a:spLocks/>
          </p:cNvSpPr>
          <p:nvPr/>
        </p:nvSpPr>
        <p:spPr bwMode="auto">
          <a:xfrm>
            <a:off x="1595438" y="1966913"/>
            <a:ext cx="285750" cy="84137"/>
          </a:xfrm>
          <a:custGeom>
            <a:avLst/>
            <a:gdLst/>
            <a:ahLst/>
            <a:cxnLst>
              <a:cxn ang="0">
                <a:pos x="0" y="42"/>
              </a:cxn>
              <a:cxn ang="0">
                <a:pos x="65" y="53"/>
              </a:cxn>
              <a:cxn ang="0">
                <a:pos x="132" y="42"/>
              </a:cxn>
              <a:cxn ang="0">
                <a:pos x="180" y="0"/>
              </a:cxn>
            </a:cxnLst>
            <a:rect l="0" t="0" r="r" b="b"/>
            <a:pathLst>
              <a:path w="180" h="53">
                <a:moveTo>
                  <a:pt x="0" y="42"/>
                </a:moveTo>
                <a:cubicBezTo>
                  <a:pt x="11" y="45"/>
                  <a:pt x="43" y="53"/>
                  <a:pt x="65" y="53"/>
                </a:cubicBezTo>
                <a:cubicBezTo>
                  <a:pt x="87" y="53"/>
                  <a:pt x="113" y="51"/>
                  <a:pt x="132" y="42"/>
                </a:cubicBezTo>
                <a:cubicBezTo>
                  <a:pt x="151" y="33"/>
                  <a:pt x="170" y="9"/>
                  <a:pt x="180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0720" name="Arc 32"/>
          <p:cNvSpPr>
            <a:spLocks/>
          </p:cNvSpPr>
          <p:nvPr/>
        </p:nvSpPr>
        <p:spPr bwMode="auto">
          <a:xfrm rot="4651424">
            <a:off x="1762918" y="2621757"/>
            <a:ext cx="1757363" cy="3187700"/>
          </a:xfrm>
          <a:custGeom>
            <a:avLst/>
            <a:gdLst>
              <a:gd name="G0" fmla="+- 0 0 0"/>
              <a:gd name="G1" fmla="+- 17831 0 0"/>
              <a:gd name="G2" fmla="+- 21600 0 0"/>
              <a:gd name="T0" fmla="*/ 12191 w 21600"/>
              <a:gd name="T1" fmla="*/ 0 h 38614"/>
              <a:gd name="T2" fmla="*/ 5884 w 21600"/>
              <a:gd name="T3" fmla="*/ 38614 h 38614"/>
              <a:gd name="T4" fmla="*/ 0 w 21600"/>
              <a:gd name="T5" fmla="*/ 17831 h 386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8614" fill="none" extrusionOk="0">
                <a:moveTo>
                  <a:pt x="12190" y="0"/>
                </a:moveTo>
                <a:cubicBezTo>
                  <a:pt x="18078" y="4025"/>
                  <a:pt x="21600" y="10698"/>
                  <a:pt x="21600" y="17831"/>
                </a:cubicBezTo>
                <a:cubicBezTo>
                  <a:pt x="21600" y="27494"/>
                  <a:pt x="15181" y="35981"/>
                  <a:pt x="5884" y="38614"/>
                </a:cubicBezTo>
              </a:path>
              <a:path w="21600" h="38614" stroke="0" extrusionOk="0">
                <a:moveTo>
                  <a:pt x="12190" y="0"/>
                </a:moveTo>
                <a:cubicBezTo>
                  <a:pt x="18078" y="4025"/>
                  <a:pt x="21600" y="10698"/>
                  <a:pt x="21600" y="17831"/>
                </a:cubicBezTo>
                <a:cubicBezTo>
                  <a:pt x="21600" y="27494"/>
                  <a:pt x="15181" y="35981"/>
                  <a:pt x="5884" y="38614"/>
                </a:cubicBezTo>
                <a:lnTo>
                  <a:pt x="0" y="17831"/>
                </a:lnTo>
                <a:close/>
              </a:path>
            </a:pathLst>
          </a:custGeom>
          <a:noFill/>
          <a:ln w="38100">
            <a:solidFill>
              <a:srgbClr val="0033CC"/>
            </a:solidFill>
            <a:round/>
            <a:headEnd type="oval" w="sm" len="sm"/>
            <a:tailEnd type="oval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0727" name="Text Box 39"/>
          <p:cNvSpPr txBox="1">
            <a:spLocks noChangeArrowheads="1"/>
          </p:cNvSpPr>
          <p:nvPr/>
        </p:nvSpPr>
        <p:spPr bwMode="auto">
          <a:xfrm>
            <a:off x="3581400" y="8382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chemeClr val="tx2"/>
                </a:solidFill>
              </a:rPr>
              <a:t>Найдите градусную меру угла АВС</a:t>
            </a:r>
          </a:p>
        </p:txBody>
      </p:sp>
      <p:sp>
        <p:nvSpPr>
          <p:cNvPr id="370728" name="Text Box 40"/>
          <p:cNvSpPr txBox="1">
            <a:spLocks noChangeArrowheads="1"/>
          </p:cNvSpPr>
          <p:nvPr/>
        </p:nvSpPr>
        <p:spPr bwMode="auto">
          <a:xfrm>
            <a:off x="2286000" y="33528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110</a:t>
            </a:r>
            <a:r>
              <a:rPr lang="ru-RU" sz="2000" b="1" baseline="30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0729" name="Freeform 41"/>
          <p:cNvSpPr>
            <a:spLocks/>
          </p:cNvSpPr>
          <p:nvPr/>
        </p:nvSpPr>
        <p:spPr bwMode="auto">
          <a:xfrm>
            <a:off x="990600" y="3276600"/>
            <a:ext cx="3200400" cy="876300"/>
          </a:xfrm>
          <a:custGeom>
            <a:avLst/>
            <a:gdLst/>
            <a:ahLst/>
            <a:cxnLst>
              <a:cxn ang="0">
                <a:pos x="0" y="552"/>
              </a:cxn>
              <a:cxn ang="0">
                <a:pos x="1008" y="0"/>
              </a:cxn>
              <a:cxn ang="0">
                <a:pos x="2016" y="432"/>
              </a:cxn>
            </a:cxnLst>
            <a:rect l="0" t="0" r="r" b="b"/>
            <a:pathLst>
              <a:path w="2016" h="552">
                <a:moveTo>
                  <a:pt x="0" y="552"/>
                </a:moveTo>
                <a:lnTo>
                  <a:pt x="1008" y="0"/>
                </a:lnTo>
                <a:lnTo>
                  <a:pt x="2016" y="4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0690" name="Text Box 2"/>
          <p:cNvSpPr txBox="1">
            <a:spLocks noChangeArrowheads="1"/>
          </p:cNvSpPr>
          <p:nvPr/>
        </p:nvSpPr>
        <p:spPr bwMode="auto">
          <a:xfrm>
            <a:off x="2198688" y="2841625"/>
            <a:ext cx="757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    О</a:t>
            </a:r>
          </a:p>
        </p:txBody>
      </p:sp>
      <p:sp>
        <p:nvSpPr>
          <p:cNvPr id="370707" name="Oval 19"/>
          <p:cNvSpPr>
            <a:spLocks noChangeArrowheads="1"/>
          </p:cNvSpPr>
          <p:nvPr/>
        </p:nvSpPr>
        <p:spPr bwMode="auto">
          <a:xfrm>
            <a:off x="2514600" y="3213100"/>
            <a:ext cx="109538" cy="109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0730" name="Text Box 42"/>
          <p:cNvSpPr txBox="1">
            <a:spLocks noChangeArrowheads="1"/>
          </p:cNvSpPr>
          <p:nvPr/>
        </p:nvSpPr>
        <p:spPr bwMode="auto">
          <a:xfrm>
            <a:off x="2286000" y="33528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110</a:t>
            </a:r>
            <a:r>
              <a:rPr lang="ru-RU" sz="2000" b="1" baseline="30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0731" name="Text Box 43"/>
          <p:cNvSpPr txBox="1">
            <a:spLocks noChangeArrowheads="1"/>
          </p:cNvSpPr>
          <p:nvPr/>
        </p:nvSpPr>
        <p:spPr bwMode="auto">
          <a:xfrm>
            <a:off x="2438400" y="51054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55</a:t>
            </a:r>
            <a:r>
              <a:rPr lang="ru-RU" sz="2000" b="1" baseline="30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1.85185E-6 L 0.00834 0.24445 " pathEditMode="relative" ptsTypes="AA">
                                      <p:cBhvr>
                                        <p:cTn id="6" dur="2000" fill="hold"/>
                                        <p:tgtEl>
                                          <p:spTgt spid="3707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3707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-0.01111 L -0.09167 -0.4400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707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0" y="-215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1000" fill="hold"/>
                                        <p:tgtEl>
                                          <p:spTgt spid="3707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30" grpId="0"/>
      <p:bldP spid="370730" grpId="1"/>
      <p:bldP spid="370731" grpId="0"/>
      <p:bldP spid="370731" grpId="1"/>
      <p:bldP spid="370731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chemeClr val="bg1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806" name="Text Box 22"/>
          <p:cNvSpPr txBox="1">
            <a:spLocks noChangeArrowheads="1"/>
          </p:cNvSpPr>
          <p:nvPr/>
        </p:nvSpPr>
        <p:spPr bwMode="auto">
          <a:xfrm>
            <a:off x="2971800" y="381000"/>
            <a:ext cx="273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Дуга окружности</a:t>
            </a:r>
          </a:p>
        </p:txBody>
      </p:sp>
      <p:grpSp>
        <p:nvGrpSpPr>
          <p:cNvPr id="246811" name="Group 27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246812" name="Freeform 28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13" name="Freeform 29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14" name="Freeform 30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15" name="Freeform 31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16" name="Freeform 32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17" name="Freeform 33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18" name="Freeform 34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819" name="Freeform 35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6823" name="Group 39"/>
          <p:cNvGrpSpPr>
            <a:grpSpLocks/>
          </p:cNvGrpSpPr>
          <p:nvPr/>
        </p:nvGrpSpPr>
        <p:grpSpPr bwMode="auto">
          <a:xfrm>
            <a:off x="822325" y="1524000"/>
            <a:ext cx="4267200" cy="4191000"/>
            <a:chOff x="288" y="864"/>
            <a:chExt cx="1584" cy="1536"/>
          </a:xfrm>
        </p:grpSpPr>
        <p:sp>
          <p:nvSpPr>
            <p:cNvPr id="246820" name="Oval 36"/>
            <p:cNvSpPr>
              <a:spLocks noChangeArrowheads="1"/>
            </p:cNvSpPr>
            <p:nvPr/>
          </p:nvSpPr>
          <p:spPr bwMode="auto">
            <a:xfrm>
              <a:off x="288" y="864"/>
              <a:ext cx="1584" cy="15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821" name="Oval 37"/>
            <p:cNvSpPr>
              <a:spLocks noChangeArrowheads="1"/>
            </p:cNvSpPr>
            <p:nvPr/>
          </p:nvSpPr>
          <p:spPr bwMode="auto">
            <a:xfrm>
              <a:off x="1056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822" name="Text Box 38"/>
            <p:cNvSpPr txBox="1">
              <a:spLocks noChangeArrowheads="1"/>
            </p:cNvSpPr>
            <p:nvPr/>
          </p:nvSpPr>
          <p:spPr bwMode="auto">
            <a:xfrm>
              <a:off x="839" y="1584"/>
              <a:ext cx="156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О</a:t>
              </a:r>
            </a:p>
          </p:txBody>
        </p:sp>
      </p:grpSp>
      <p:grpSp>
        <p:nvGrpSpPr>
          <p:cNvPr id="246850" name="Group 66"/>
          <p:cNvGrpSpPr>
            <a:grpSpLocks/>
          </p:cNvGrpSpPr>
          <p:nvPr/>
        </p:nvGrpSpPr>
        <p:grpSpPr bwMode="auto">
          <a:xfrm>
            <a:off x="2727325" y="1066800"/>
            <a:ext cx="1997075" cy="4648200"/>
            <a:chOff x="1718" y="672"/>
            <a:chExt cx="1258" cy="2928"/>
          </a:xfrm>
        </p:grpSpPr>
        <p:sp>
          <p:nvSpPr>
            <p:cNvPr id="246841" name="Text Box 57"/>
            <p:cNvSpPr txBox="1">
              <a:spLocks noChangeArrowheads="1"/>
            </p:cNvSpPr>
            <p:nvPr/>
          </p:nvSpPr>
          <p:spPr bwMode="auto">
            <a:xfrm>
              <a:off x="1718" y="672"/>
              <a:ext cx="2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А</a:t>
              </a:r>
            </a:p>
          </p:txBody>
        </p:sp>
        <p:sp>
          <p:nvSpPr>
            <p:cNvPr id="246842" name="Text Box 58"/>
            <p:cNvSpPr txBox="1">
              <a:spLocks noChangeArrowheads="1"/>
            </p:cNvSpPr>
            <p:nvPr/>
          </p:nvSpPr>
          <p:spPr bwMode="auto">
            <a:xfrm>
              <a:off x="2726" y="3312"/>
              <a:ext cx="2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В</a:t>
              </a:r>
            </a:p>
          </p:txBody>
        </p:sp>
      </p:grpSp>
      <p:graphicFrame>
        <p:nvGraphicFramePr>
          <p:cNvPr id="246843" name="Object 59"/>
          <p:cNvGraphicFramePr>
            <a:graphicFrameLocks noChangeAspect="1"/>
          </p:cNvGraphicFramePr>
          <p:nvPr/>
        </p:nvGraphicFramePr>
        <p:xfrm>
          <a:off x="5867400" y="1066800"/>
          <a:ext cx="15240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48" name="Формула" r:id="rId4" imgW="393480" imgH="164880" progId="Equation.3">
                  <p:embed/>
                </p:oleObj>
              </mc:Choice>
              <mc:Fallback>
                <p:oleObj name="Формула" r:id="rId4" imgW="393480" imgH="164880" progId="Equation.3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066800"/>
                        <a:ext cx="1524000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844" name="Text Box 60"/>
          <p:cNvSpPr txBox="1">
            <a:spLocks noChangeArrowheads="1"/>
          </p:cNvSpPr>
          <p:nvPr/>
        </p:nvSpPr>
        <p:spPr bwMode="auto">
          <a:xfrm>
            <a:off x="4937125" y="2514600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</a:t>
            </a:r>
          </a:p>
        </p:txBody>
      </p:sp>
      <p:graphicFrame>
        <p:nvGraphicFramePr>
          <p:cNvPr id="246845" name="Object 61"/>
          <p:cNvGraphicFramePr>
            <a:graphicFrameLocks noChangeAspect="1"/>
          </p:cNvGraphicFramePr>
          <p:nvPr/>
        </p:nvGraphicFramePr>
        <p:xfrm>
          <a:off x="5722938" y="2057400"/>
          <a:ext cx="1966912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49" name="Формула" r:id="rId6" imgW="507960" imgH="164880" progId="Equation.3">
                  <p:embed/>
                </p:oleObj>
              </mc:Choice>
              <mc:Fallback>
                <p:oleObj name="Формула" r:id="rId6" imgW="507960" imgH="164880" progId="Equation.3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2938" y="2057400"/>
                        <a:ext cx="1966912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847" name="Object 63"/>
          <p:cNvGraphicFramePr>
            <a:graphicFrameLocks noChangeAspect="1"/>
          </p:cNvGraphicFramePr>
          <p:nvPr/>
        </p:nvGraphicFramePr>
        <p:xfrm>
          <a:off x="5891213" y="3328988"/>
          <a:ext cx="19177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50" name="Формула" r:id="rId8" imgW="495000" imgH="177480" progId="Equation.3">
                  <p:embed/>
                </p:oleObj>
              </mc:Choice>
              <mc:Fallback>
                <p:oleObj name="Формула" r:id="rId8" imgW="495000" imgH="177480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1213" y="3328988"/>
                        <a:ext cx="19177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6849" name="Group 65"/>
          <p:cNvGrpSpPr>
            <a:grpSpLocks/>
          </p:cNvGrpSpPr>
          <p:nvPr/>
        </p:nvGrpSpPr>
        <p:grpSpPr bwMode="auto">
          <a:xfrm>
            <a:off x="304800" y="1531938"/>
            <a:ext cx="4356100" cy="4098925"/>
            <a:chOff x="192" y="965"/>
            <a:chExt cx="2744" cy="2582"/>
          </a:xfrm>
        </p:grpSpPr>
        <p:sp>
          <p:nvSpPr>
            <p:cNvPr id="246846" name="Text Box 62"/>
            <p:cNvSpPr txBox="1">
              <a:spLocks noChangeArrowheads="1"/>
            </p:cNvSpPr>
            <p:nvPr/>
          </p:nvSpPr>
          <p:spPr bwMode="auto">
            <a:xfrm>
              <a:off x="192" y="2208"/>
              <a:ext cx="2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</a:t>
              </a:r>
              <a:endPara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6848" name="Arc 64"/>
            <p:cNvSpPr>
              <a:spLocks/>
            </p:cNvSpPr>
            <p:nvPr/>
          </p:nvSpPr>
          <p:spPr bwMode="auto">
            <a:xfrm rot="11919007">
              <a:off x="527" y="965"/>
              <a:ext cx="2409" cy="2582"/>
            </a:xfrm>
            <a:custGeom>
              <a:avLst/>
              <a:gdLst>
                <a:gd name="G0" fmla="+- 17589 0 0"/>
                <a:gd name="G1" fmla="+- 21600 0 0"/>
                <a:gd name="G2" fmla="+- 21600 0 0"/>
                <a:gd name="T0" fmla="*/ 0 w 39189"/>
                <a:gd name="T1" fmla="*/ 9062 h 42096"/>
                <a:gd name="T2" fmla="*/ 24405 w 39189"/>
                <a:gd name="T3" fmla="*/ 42096 h 42096"/>
                <a:gd name="T4" fmla="*/ 17589 w 39189"/>
                <a:gd name="T5" fmla="*/ 21600 h 420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189" h="42096" fill="none" extrusionOk="0">
                  <a:moveTo>
                    <a:pt x="0" y="9062"/>
                  </a:moveTo>
                  <a:cubicBezTo>
                    <a:pt x="4053" y="3375"/>
                    <a:pt x="10605" y="-1"/>
                    <a:pt x="17589" y="0"/>
                  </a:cubicBezTo>
                  <a:cubicBezTo>
                    <a:pt x="29518" y="0"/>
                    <a:pt x="39189" y="9670"/>
                    <a:pt x="39189" y="21600"/>
                  </a:cubicBezTo>
                  <a:cubicBezTo>
                    <a:pt x="39189" y="30902"/>
                    <a:pt x="33232" y="39160"/>
                    <a:pt x="24405" y="42096"/>
                  </a:cubicBezTo>
                </a:path>
                <a:path w="39189" h="42096" stroke="0" extrusionOk="0">
                  <a:moveTo>
                    <a:pt x="0" y="9062"/>
                  </a:moveTo>
                  <a:cubicBezTo>
                    <a:pt x="4053" y="3375"/>
                    <a:pt x="10605" y="-1"/>
                    <a:pt x="17589" y="0"/>
                  </a:cubicBezTo>
                  <a:cubicBezTo>
                    <a:pt x="29518" y="0"/>
                    <a:pt x="39189" y="9670"/>
                    <a:pt x="39189" y="21600"/>
                  </a:cubicBezTo>
                  <a:cubicBezTo>
                    <a:pt x="39189" y="30902"/>
                    <a:pt x="33232" y="39160"/>
                    <a:pt x="24405" y="42096"/>
                  </a:cubicBezTo>
                  <a:lnTo>
                    <a:pt x="17589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46840" name="Group 56"/>
          <p:cNvGrpSpPr>
            <a:grpSpLocks/>
          </p:cNvGrpSpPr>
          <p:nvPr/>
        </p:nvGrpSpPr>
        <p:grpSpPr bwMode="auto">
          <a:xfrm>
            <a:off x="2879725" y="1447800"/>
            <a:ext cx="2209800" cy="3886200"/>
            <a:chOff x="1584" y="816"/>
            <a:chExt cx="1392" cy="2448"/>
          </a:xfrm>
        </p:grpSpPr>
        <p:sp>
          <p:nvSpPr>
            <p:cNvPr id="246837" name="Arc 53"/>
            <p:cNvSpPr>
              <a:spLocks/>
            </p:cNvSpPr>
            <p:nvPr/>
          </p:nvSpPr>
          <p:spPr bwMode="auto">
            <a:xfrm>
              <a:off x="1632" y="864"/>
              <a:ext cx="1344" cy="23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8565"/>
                <a:gd name="T2" fmla="*/ 13370 w 21600"/>
                <a:gd name="T3" fmla="*/ 38565 h 38565"/>
                <a:gd name="T4" fmla="*/ 0 w 21600"/>
                <a:gd name="T5" fmla="*/ 21600 h 38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565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8217"/>
                    <a:pt x="18566" y="34469"/>
                    <a:pt x="13369" y="38564"/>
                  </a:cubicBezTo>
                </a:path>
                <a:path w="21600" h="38565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8217"/>
                    <a:pt x="18566" y="34469"/>
                    <a:pt x="13369" y="3856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838" name="Oval 54"/>
            <p:cNvSpPr>
              <a:spLocks noChangeArrowheads="1"/>
            </p:cNvSpPr>
            <p:nvPr/>
          </p:nvSpPr>
          <p:spPr bwMode="auto">
            <a:xfrm>
              <a:off x="1584" y="81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839" name="Oval 55"/>
            <p:cNvSpPr>
              <a:spLocks noChangeArrowheads="1"/>
            </p:cNvSpPr>
            <p:nvPr/>
          </p:nvSpPr>
          <p:spPr bwMode="auto">
            <a:xfrm>
              <a:off x="2400" y="316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6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6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46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46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6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6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46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46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6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6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6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68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68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68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68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68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68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68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68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6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6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46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6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6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46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84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2738" name="Group 2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372739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2740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2741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2742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2743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2744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2745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2746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2747" name="Text Box 11"/>
          <p:cNvSpPr txBox="1">
            <a:spLocks noChangeArrowheads="1"/>
          </p:cNvSpPr>
          <p:nvPr/>
        </p:nvSpPr>
        <p:spPr bwMode="auto">
          <a:xfrm>
            <a:off x="762000" y="381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Блиц-опрос</a:t>
            </a:r>
          </a:p>
        </p:txBody>
      </p:sp>
      <p:sp>
        <p:nvSpPr>
          <p:cNvPr id="372750" name="Text Box 14"/>
          <p:cNvSpPr txBox="1">
            <a:spLocks noChangeArrowheads="1"/>
          </p:cNvSpPr>
          <p:nvPr/>
        </p:nvSpPr>
        <p:spPr bwMode="auto">
          <a:xfrm>
            <a:off x="509588" y="2438400"/>
            <a:ext cx="557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</a:p>
        </p:txBody>
      </p:sp>
      <p:sp>
        <p:nvSpPr>
          <p:cNvPr id="372751" name="Text Box 15"/>
          <p:cNvSpPr txBox="1">
            <a:spLocks noChangeArrowheads="1"/>
          </p:cNvSpPr>
          <p:nvPr/>
        </p:nvSpPr>
        <p:spPr bwMode="auto">
          <a:xfrm>
            <a:off x="3657600" y="1600200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</a:p>
        </p:txBody>
      </p:sp>
      <p:sp>
        <p:nvSpPr>
          <p:cNvPr id="372752" name="Text Box 16"/>
          <p:cNvSpPr txBox="1">
            <a:spLocks noChangeArrowheads="1"/>
          </p:cNvSpPr>
          <p:nvPr/>
        </p:nvSpPr>
        <p:spPr bwMode="auto">
          <a:xfrm>
            <a:off x="1371600" y="1447800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</p:txBody>
      </p:sp>
      <p:sp>
        <p:nvSpPr>
          <p:cNvPr id="372753" name="Oval 17"/>
          <p:cNvSpPr>
            <a:spLocks noChangeArrowheads="1"/>
          </p:cNvSpPr>
          <p:nvPr/>
        </p:nvSpPr>
        <p:spPr bwMode="auto">
          <a:xfrm>
            <a:off x="777875" y="1558925"/>
            <a:ext cx="3584575" cy="3527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72754" name="Object 18"/>
          <p:cNvGraphicFramePr>
            <a:graphicFrameLocks noChangeAspect="1"/>
          </p:cNvGraphicFramePr>
          <p:nvPr/>
        </p:nvGraphicFramePr>
        <p:xfrm>
          <a:off x="5130800" y="3224213"/>
          <a:ext cx="127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55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3224213"/>
                        <a:ext cx="1270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2755" name="Freeform 19"/>
          <p:cNvSpPr>
            <a:spLocks/>
          </p:cNvSpPr>
          <p:nvPr/>
        </p:nvSpPr>
        <p:spPr bwMode="auto">
          <a:xfrm>
            <a:off x="1581150" y="1806575"/>
            <a:ext cx="330200" cy="147638"/>
          </a:xfrm>
          <a:custGeom>
            <a:avLst/>
            <a:gdLst/>
            <a:ahLst/>
            <a:cxnLst>
              <a:cxn ang="0">
                <a:pos x="0" y="76"/>
              </a:cxn>
              <a:cxn ang="0">
                <a:pos x="76" y="92"/>
              </a:cxn>
              <a:cxn ang="0">
                <a:pos x="156" y="72"/>
              </a:cxn>
              <a:cxn ang="0">
                <a:pos x="208" y="0"/>
              </a:cxn>
            </a:cxnLst>
            <a:rect l="0" t="0" r="r" b="b"/>
            <a:pathLst>
              <a:path w="208" h="93">
                <a:moveTo>
                  <a:pt x="0" y="76"/>
                </a:moveTo>
                <a:cubicBezTo>
                  <a:pt x="13" y="79"/>
                  <a:pt x="50" y="93"/>
                  <a:pt x="76" y="92"/>
                </a:cubicBezTo>
                <a:cubicBezTo>
                  <a:pt x="102" y="91"/>
                  <a:pt x="134" y="87"/>
                  <a:pt x="156" y="72"/>
                </a:cubicBezTo>
                <a:cubicBezTo>
                  <a:pt x="178" y="57"/>
                  <a:pt x="197" y="15"/>
                  <a:pt x="208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2757" name="Text Box 21"/>
          <p:cNvSpPr txBox="1">
            <a:spLocks noChangeArrowheads="1"/>
          </p:cNvSpPr>
          <p:nvPr/>
        </p:nvSpPr>
        <p:spPr bwMode="auto">
          <a:xfrm>
            <a:off x="3581400" y="8382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chemeClr val="tx2"/>
                </a:solidFill>
              </a:rPr>
              <a:t>Найдите градусную меру угла АВС</a:t>
            </a:r>
          </a:p>
        </p:txBody>
      </p:sp>
      <p:sp>
        <p:nvSpPr>
          <p:cNvPr id="372758" name="Text Box 22"/>
          <p:cNvSpPr txBox="1">
            <a:spLocks noChangeArrowheads="1"/>
          </p:cNvSpPr>
          <p:nvPr/>
        </p:nvSpPr>
        <p:spPr bwMode="auto">
          <a:xfrm>
            <a:off x="2133600" y="28194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120</a:t>
            </a:r>
            <a:r>
              <a:rPr lang="ru-RU" sz="2000" b="1" baseline="30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2759" name="Freeform 23"/>
          <p:cNvSpPr>
            <a:spLocks/>
          </p:cNvSpPr>
          <p:nvPr/>
        </p:nvSpPr>
        <p:spPr bwMode="auto">
          <a:xfrm>
            <a:off x="863600" y="2006600"/>
            <a:ext cx="2844800" cy="12700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1088" y="800"/>
              </a:cxn>
              <a:cxn ang="0">
                <a:pos x="1792" y="0"/>
              </a:cxn>
            </a:cxnLst>
            <a:rect l="0" t="0" r="r" b="b"/>
            <a:pathLst>
              <a:path w="1792" h="800">
                <a:moveTo>
                  <a:pt x="0" y="480"/>
                </a:moveTo>
                <a:lnTo>
                  <a:pt x="1088" y="800"/>
                </a:lnTo>
                <a:lnTo>
                  <a:pt x="179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2760" name="Text Box 24"/>
          <p:cNvSpPr txBox="1">
            <a:spLocks noChangeArrowheads="1"/>
          </p:cNvSpPr>
          <p:nvPr/>
        </p:nvSpPr>
        <p:spPr bwMode="auto">
          <a:xfrm>
            <a:off x="2209800" y="3276600"/>
            <a:ext cx="757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    О</a:t>
            </a:r>
          </a:p>
        </p:txBody>
      </p:sp>
      <p:sp>
        <p:nvSpPr>
          <p:cNvPr id="372761" name="Oval 25"/>
          <p:cNvSpPr>
            <a:spLocks noChangeArrowheads="1"/>
          </p:cNvSpPr>
          <p:nvPr/>
        </p:nvSpPr>
        <p:spPr bwMode="auto">
          <a:xfrm>
            <a:off x="2514600" y="3213100"/>
            <a:ext cx="109538" cy="109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2762" name="Text Box 26"/>
          <p:cNvSpPr txBox="1">
            <a:spLocks noChangeArrowheads="1"/>
          </p:cNvSpPr>
          <p:nvPr/>
        </p:nvSpPr>
        <p:spPr bwMode="auto">
          <a:xfrm>
            <a:off x="2133600" y="28194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120</a:t>
            </a:r>
            <a:r>
              <a:rPr lang="ru-RU" sz="2000" b="1" baseline="30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2763" name="Text Box 27"/>
          <p:cNvSpPr txBox="1">
            <a:spLocks noChangeArrowheads="1"/>
          </p:cNvSpPr>
          <p:nvPr/>
        </p:nvSpPr>
        <p:spPr bwMode="auto">
          <a:xfrm>
            <a:off x="2667000" y="51054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240</a:t>
            </a:r>
            <a:r>
              <a:rPr lang="ru-RU" sz="2000" b="1" baseline="30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2756" name="Arc 20"/>
          <p:cNvSpPr>
            <a:spLocks/>
          </p:cNvSpPr>
          <p:nvPr/>
        </p:nvSpPr>
        <p:spPr bwMode="auto">
          <a:xfrm rot="4651424">
            <a:off x="1227138" y="1879600"/>
            <a:ext cx="2838450" cy="3565525"/>
          </a:xfrm>
          <a:custGeom>
            <a:avLst/>
            <a:gdLst>
              <a:gd name="G0" fmla="+- 13283 0 0"/>
              <a:gd name="G1" fmla="+- 21600 0 0"/>
              <a:gd name="G2" fmla="+- 21600 0 0"/>
              <a:gd name="T0" fmla="*/ 0 w 34883"/>
              <a:gd name="T1" fmla="*/ 4567 h 43200"/>
              <a:gd name="T2" fmla="*/ 2480 w 34883"/>
              <a:gd name="T3" fmla="*/ 40305 h 43200"/>
              <a:gd name="T4" fmla="*/ 13283 w 34883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883" h="43200" fill="none" extrusionOk="0">
                <a:moveTo>
                  <a:pt x="0" y="4567"/>
                </a:moveTo>
                <a:cubicBezTo>
                  <a:pt x="3795" y="1607"/>
                  <a:pt x="8470" y="-1"/>
                  <a:pt x="13283" y="0"/>
                </a:cubicBezTo>
                <a:cubicBezTo>
                  <a:pt x="25212" y="0"/>
                  <a:pt x="34883" y="9670"/>
                  <a:pt x="34883" y="21600"/>
                </a:cubicBezTo>
                <a:cubicBezTo>
                  <a:pt x="34883" y="33529"/>
                  <a:pt x="25212" y="43200"/>
                  <a:pt x="13283" y="43200"/>
                </a:cubicBezTo>
                <a:cubicBezTo>
                  <a:pt x="9490" y="43200"/>
                  <a:pt x="5764" y="42201"/>
                  <a:pt x="2480" y="40304"/>
                </a:cubicBezTo>
              </a:path>
              <a:path w="34883" h="43200" stroke="0" extrusionOk="0">
                <a:moveTo>
                  <a:pt x="0" y="4567"/>
                </a:moveTo>
                <a:cubicBezTo>
                  <a:pt x="3795" y="1607"/>
                  <a:pt x="8470" y="-1"/>
                  <a:pt x="13283" y="0"/>
                </a:cubicBezTo>
                <a:cubicBezTo>
                  <a:pt x="25212" y="0"/>
                  <a:pt x="34883" y="9670"/>
                  <a:pt x="34883" y="21600"/>
                </a:cubicBezTo>
                <a:cubicBezTo>
                  <a:pt x="34883" y="33529"/>
                  <a:pt x="25212" y="43200"/>
                  <a:pt x="13283" y="43200"/>
                </a:cubicBezTo>
                <a:cubicBezTo>
                  <a:pt x="9490" y="43200"/>
                  <a:pt x="5764" y="42201"/>
                  <a:pt x="2480" y="40304"/>
                </a:cubicBezTo>
                <a:lnTo>
                  <a:pt x="13283" y="21600"/>
                </a:lnTo>
                <a:close/>
              </a:path>
            </a:pathLst>
          </a:custGeom>
          <a:noFill/>
          <a:ln w="38100">
            <a:solidFill>
              <a:srgbClr val="0033CC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2764" name="Arc 28"/>
          <p:cNvSpPr>
            <a:spLocks/>
          </p:cNvSpPr>
          <p:nvPr/>
        </p:nvSpPr>
        <p:spPr bwMode="auto">
          <a:xfrm rot="4637729">
            <a:off x="1450975" y="998538"/>
            <a:ext cx="1757363" cy="2960687"/>
          </a:xfrm>
          <a:custGeom>
            <a:avLst/>
            <a:gdLst>
              <a:gd name="G0" fmla="+- 21600 0 0"/>
              <a:gd name="G1" fmla="+- 17360 0 0"/>
              <a:gd name="G2" fmla="+- 21600 0 0"/>
              <a:gd name="T0" fmla="*/ 10479 w 21600"/>
              <a:gd name="T1" fmla="*/ 35877 h 35877"/>
              <a:gd name="T2" fmla="*/ 8747 w 21600"/>
              <a:gd name="T3" fmla="*/ 0 h 35877"/>
              <a:gd name="T4" fmla="*/ 21600 w 21600"/>
              <a:gd name="T5" fmla="*/ 17360 h 358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5877" fill="none" extrusionOk="0">
                <a:moveTo>
                  <a:pt x="10478" y="35877"/>
                </a:moveTo>
                <a:cubicBezTo>
                  <a:pt x="3977" y="31972"/>
                  <a:pt x="0" y="24943"/>
                  <a:pt x="0" y="17360"/>
                </a:cubicBezTo>
                <a:cubicBezTo>
                  <a:pt x="-1" y="10514"/>
                  <a:pt x="3245" y="4073"/>
                  <a:pt x="8747" y="0"/>
                </a:cubicBezTo>
              </a:path>
              <a:path w="21600" h="35877" stroke="0" extrusionOk="0">
                <a:moveTo>
                  <a:pt x="10478" y="35877"/>
                </a:moveTo>
                <a:cubicBezTo>
                  <a:pt x="3977" y="31972"/>
                  <a:pt x="0" y="24943"/>
                  <a:pt x="0" y="17360"/>
                </a:cubicBezTo>
                <a:cubicBezTo>
                  <a:pt x="-1" y="10514"/>
                  <a:pt x="3245" y="4073"/>
                  <a:pt x="8747" y="0"/>
                </a:cubicBezTo>
                <a:lnTo>
                  <a:pt x="21600" y="1736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2749" name="Freeform 13"/>
          <p:cNvSpPr>
            <a:spLocks/>
          </p:cNvSpPr>
          <p:nvPr/>
        </p:nvSpPr>
        <p:spPr bwMode="auto">
          <a:xfrm>
            <a:off x="914400" y="1803400"/>
            <a:ext cx="762000" cy="965200"/>
          </a:xfrm>
          <a:custGeom>
            <a:avLst/>
            <a:gdLst/>
            <a:ahLst/>
            <a:cxnLst>
              <a:cxn ang="0">
                <a:pos x="480" y="0"/>
              </a:cxn>
              <a:cxn ang="0">
                <a:pos x="0" y="608"/>
              </a:cxn>
            </a:cxnLst>
            <a:rect l="0" t="0" r="r" b="b"/>
            <a:pathLst>
              <a:path w="480" h="608">
                <a:moveTo>
                  <a:pt x="480" y="0"/>
                </a:moveTo>
                <a:lnTo>
                  <a:pt x="0" y="60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2748" name="Freeform 12"/>
          <p:cNvSpPr>
            <a:spLocks/>
          </p:cNvSpPr>
          <p:nvPr/>
        </p:nvSpPr>
        <p:spPr bwMode="auto">
          <a:xfrm>
            <a:off x="1674813" y="1789113"/>
            <a:ext cx="2058987" cy="1920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97" y="121"/>
              </a:cxn>
            </a:cxnLst>
            <a:rect l="0" t="0" r="r" b="b"/>
            <a:pathLst>
              <a:path w="1297" h="121">
                <a:moveTo>
                  <a:pt x="0" y="0"/>
                </a:moveTo>
                <a:lnTo>
                  <a:pt x="1297" y="121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2765" name="Text Box 29"/>
          <p:cNvSpPr txBox="1">
            <a:spLocks noChangeArrowheads="1"/>
          </p:cNvSpPr>
          <p:nvPr/>
        </p:nvSpPr>
        <p:spPr bwMode="auto">
          <a:xfrm>
            <a:off x="2590800" y="51054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120</a:t>
            </a:r>
            <a:r>
              <a:rPr lang="ru-RU" sz="2000" b="1" baseline="30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6 L -0.05833 -0.251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27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0" y="-126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3727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72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2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2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2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7037E-7 L -0.11667 -0.4733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727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00" y="-237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0" fill="hold"/>
                                        <p:tgtEl>
                                          <p:spTgt spid="3727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62" grpId="0"/>
      <p:bldP spid="372762" grpId="1"/>
      <p:bldP spid="372763" grpId="2"/>
      <p:bldP spid="372756" grpId="0" animBg="1"/>
      <p:bldP spid="372764" grpId="0" animBg="1"/>
      <p:bldP spid="372765" grpId="0"/>
      <p:bldP spid="372765" grpId="1"/>
      <p:bldP spid="372765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4788" name="Group 4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374789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4790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4791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4792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4793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4794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4795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4796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4800" name="Rectangle 16"/>
          <p:cNvSpPr>
            <a:spLocks noChangeArrowheads="1"/>
          </p:cNvSpPr>
          <p:nvPr/>
        </p:nvSpPr>
        <p:spPr bwMode="auto">
          <a:xfrm>
            <a:off x="3505200" y="685800"/>
            <a:ext cx="533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chemeClr val="tx2"/>
                </a:solidFill>
              </a:rPr>
              <a:t>Найдите градусную меру угла АВС.</a:t>
            </a:r>
          </a:p>
        </p:txBody>
      </p:sp>
      <p:sp>
        <p:nvSpPr>
          <p:cNvPr id="374786" name="Freeform 2"/>
          <p:cNvSpPr>
            <a:spLocks/>
          </p:cNvSpPr>
          <p:nvPr/>
        </p:nvSpPr>
        <p:spPr bwMode="auto">
          <a:xfrm rot="6300180">
            <a:off x="1166813" y="3538538"/>
            <a:ext cx="3181350" cy="400050"/>
          </a:xfrm>
          <a:custGeom>
            <a:avLst/>
            <a:gdLst/>
            <a:ahLst/>
            <a:cxnLst>
              <a:cxn ang="0">
                <a:pos x="0" y="252"/>
              </a:cxn>
              <a:cxn ang="0">
                <a:pos x="2004" y="0"/>
              </a:cxn>
            </a:cxnLst>
            <a:rect l="0" t="0" r="r" b="b"/>
            <a:pathLst>
              <a:path w="2004" h="252">
                <a:moveTo>
                  <a:pt x="0" y="252"/>
                </a:moveTo>
                <a:lnTo>
                  <a:pt x="200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787" name="Text Box 3"/>
          <p:cNvSpPr txBox="1">
            <a:spLocks noChangeArrowheads="1"/>
          </p:cNvSpPr>
          <p:nvPr/>
        </p:nvSpPr>
        <p:spPr bwMode="auto">
          <a:xfrm>
            <a:off x="2417763" y="3359150"/>
            <a:ext cx="420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О</a:t>
            </a:r>
          </a:p>
        </p:txBody>
      </p:sp>
      <p:sp>
        <p:nvSpPr>
          <p:cNvPr id="374797" name="Oval 13"/>
          <p:cNvSpPr>
            <a:spLocks noChangeArrowheads="1"/>
          </p:cNvSpPr>
          <p:nvPr/>
        </p:nvSpPr>
        <p:spPr bwMode="auto">
          <a:xfrm>
            <a:off x="1143000" y="2133600"/>
            <a:ext cx="3216275" cy="3238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4798" name="Oval 14"/>
          <p:cNvSpPr>
            <a:spLocks noChangeArrowheads="1"/>
          </p:cNvSpPr>
          <p:nvPr/>
        </p:nvSpPr>
        <p:spPr bwMode="auto">
          <a:xfrm>
            <a:off x="2701925" y="3692525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74799" name="Object 15"/>
          <p:cNvGraphicFramePr>
            <a:graphicFrameLocks noChangeAspect="1"/>
          </p:cNvGraphicFramePr>
          <p:nvPr/>
        </p:nvGraphicFramePr>
        <p:xfrm>
          <a:off x="4497388" y="32448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800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7388" y="32448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4802" name="Text Box 18"/>
          <p:cNvSpPr txBox="1">
            <a:spLocks noChangeArrowheads="1"/>
          </p:cNvSpPr>
          <p:nvPr/>
        </p:nvSpPr>
        <p:spPr bwMode="auto">
          <a:xfrm>
            <a:off x="4267200" y="28956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</p:txBody>
      </p:sp>
      <p:sp>
        <p:nvSpPr>
          <p:cNvPr id="374809" name="Text Box 25"/>
          <p:cNvSpPr txBox="1">
            <a:spLocks noChangeArrowheads="1"/>
          </p:cNvSpPr>
          <p:nvPr/>
        </p:nvSpPr>
        <p:spPr bwMode="auto">
          <a:xfrm>
            <a:off x="2895600" y="16764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</a:p>
        </p:txBody>
      </p:sp>
      <p:sp>
        <p:nvSpPr>
          <p:cNvPr id="374814" name="Freeform 30"/>
          <p:cNvSpPr>
            <a:spLocks/>
          </p:cNvSpPr>
          <p:nvPr/>
        </p:nvSpPr>
        <p:spPr bwMode="auto">
          <a:xfrm>
            <a:off x="2540000" y="2159000"/>
            <a:ext cx="1727200" cy="3200400"/>
          </a:xfrm>
          <a:custGeom>
            <a:avLst/>
            <a:gdLst/>
            <a:ahLst/>
            <a:cxnLst>
              <a:cxn ang="0">
                <a:pos x="272" y="0"/>
              </a:cxn>
              <a:cxn ang="0">
                <a:pos x="1088" y="672"/>
              </a:cxn>
              <a:cxn ang="0">
                <a:pos x="0" y="2016"/>
              </a:cxn>
            </a:cxnLst>
            <a:rect l="0" t="0" r="r" b="b"/>
            <a:pathLst>
              <a:path w="1088" h="2016">
                <a:moveTo>
                  <a:pt x="272" y="0"/>
                </a:moveTo>
                <a:lnTo>
                  <a:pt x="1088" y="672"/>
                </a:lnTo>
                <a:lnTo>
                  <a:pt x="0" y="2016"/>
                </a:lnTo>
              </a:path>
            </a:pathLst>
          </a:custGeom>
          <a:noFill/>
          <a:ln w="19050" cmpd="sng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816" name="Arc 32"/>
          <p:cNvSpPr>
            <a:spLocks/>
          </p:cNvSpPr>
          <p:nvPr/>
        </p:nvSpPr>
        <p:spPr bwMode="auto">
          <a:xfrm rot="12332656">
            <a:off x="1181100" y="1992313"/>
            <a:ext cx="2112963" cy="3125787"/>
          </a:xfrm>
          <a:custGeom>
            <a:avLst/>
            <a:gdLst>
              <a:gd name="G0" fmla="+- 7179 0 0"/>
              <a:gd name="G1" fmla="+- 21600 0 0"/>
              <a:gd name="G2" fmla="+- 21600 0 0"/>
              <a:gd name="T0" fmla="*/ 0 w 28779"/>
              <a:gd name="T1" fmla="*/ 1228 h 42166"/>
              <a:gd name="T2" fmla="*/ 13783 w 28779"/>
              <a:gd name="T3" fmla="*/ 42166 h 42166"/>
              <a:gd name="T4" fmla="*/ 7179 w 28779"/>
              <a:gd name="T5" fmla="*/ 21600 h 4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779" h="42166" fill="none" extrusionOk="0">
                <a:moveTo>
                  <a:pt x="-1" y="1227"/>
                </a:moveTo>
                <a:cubicBezTo>
                  <a:pt x="2306" y="415"/>
                  <a:pt x="4733" y="-1"/>
                  <a:pt x="7179" y="0"/>
                </a:cubicBezTo>
                <a:cubicBezTo>
                  <a:pt x="19108" y="0"/>
                  <a:pt x="28779" y="9670"/>
                  <a:pt x="28779" y="21600"/>
                </a:cubicBezTo>
                <a:cubicBezTo>
                  <a:pt x="28779" y="30985"/>
                  <a:pt x="22718" y="39296"/>
                  <a:pt x="13782" y="42165"/>
                </a:cubicBezTo>
              </a:path>
              <a:path w="28779" h="42166" stroke="0" extrusionOk="0">
                <a:moveTo>
                  <a:pt x="-1" y="1227"/>
                </a:moveTo>
                <a:cubicBezTo>
                  <a:pt x="2306" y="415"/>
                  <a:pt x="4733" y="-1"/>
                  <a:pt x="7179" y="0"/>
                </a:cubicBezTo>
                <a:cubicBezTo>
                  <a:pt x="19108" y="0"/>
                  <a:pt x="28779" y="9670"/>
                  <a:pt x="28779" y="21600"/>
                </a:cubicBezTo>
                <a:cubicBezTo>
                  <a:pt x="28779" y="30985"/>
                  <a:pt x="22718" y="39296"/>
                  <a:pt x="13782" y="42165"/>
                </a:cubicBezTo>
                <a:lnTo>
                  <a:pt x="7179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4824" name="Text Box 40"/>
          <p:cNvSpPr txBox="1">
            <a:spLocks noChangeArrowheads="1"/>
          </p:cNvSpPr>
          <p:nvPr/>
        </p:nvSpPr>
        <p:spPr bwMode="auto">
          <a:xfrm>
            <a:off x="2286000" y="5410200"/>
            <a:ext cx="50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</a:p>
        </p:txBody>
      </p:sp>
      <p:sp>
        <p:nvSpPr>
          <p:cNvPr id="374825" name="Freeform 41"/>
          <p:cNvSpPr>
            <a:spLocks/>
          </p:cNvSpPr>
          <p:nvPr/>
        </p:nvSpPr>
        <p:spPr bwMode="auto">
          <a:xfrm>
            <a:off x="4006850" y="3105150"/>
            <a:ext cx="146050" cy="260350"/>
          </a:xfrm>
          <a:custGeom>
            <a:avLst/>
            <a:gdLst/>
            <a:ahLst/>
            <a:cxnLst>
              <a:cxn ang="0">
                <a:pos x="92" y="164"/>
              </a:cxn>
              <a:cxn ang="0">
                <a:pos x="0" y="92"/>
              </a:cxn>
              <a:cxn ang="0">
                <a:pos x="72" y="0"/>
              </a:cxn>
            </a:cxnLst>
            <a:rect l="0" t="0" r="r" b="b"/>
            <a:pathLst>
              <a:path w="92" h="164">
                <a:moveTo>
                  <a:pt x="92" y="164"/>
                </a:moveTo>
                <a:lnTo>
                  <a:pt x="0" y="92"/>
                </a:lnTo>
                <a:lnTo>
                  <a:pt x="7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826" name="Text Box 42"/>
          <p:cNvSpPr txBox="1">
            <a:spLocks noChangeArrowheads="1"/>
          </p:cNvSpPr>
          <p:nvPr/>
        </p:nvSpPr>
        <p:spPr bwMode="auto">
          <a:xfrm>
            <a:off x="762000" y="381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Блиц-опрос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74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48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48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48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48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48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48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48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48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816" grpId="0" animBg="1"/>
      <p:bldP spid="3748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882" name="Group 2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378883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8884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8885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8886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8887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8888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8889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8890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8891" name="Text Box 11"/>
          <p:cNvSpPr txBox="1">
            <a:spLocks noChangeArrowheads="1"/>
          </p:cNvSpPr>
          <p:nvPr/>
        </p:nvSpPr>
        <p:spPr bwMode="auto">
          <a:xfrm>
            <a:off x="762000" y="381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Блиц-опрос</a:t>
            </a:r>
          </a:p>
        </p:txBody>
      </p:sp>
      <p:sp>
        <p:nvSpPr>
          <p:cNvPr id="378892" name="Text Box 12"/>
          <p:cNvSpPr txBox="1">
            <a:spLocks noChangeArrowheads="1"/>
          </p:cNvSpPr>
          <p:nvPr/>
        </p:nvSpPr>
        <p:spPr bwMode="auto">
          <a:xfrm>
            <a:off x="762000" y="4343400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</a:p>
        </p:txBody>
      </p:sp>
      <p:sp>
        <p:nvSpPr>
          <p:cNvPr id="378893" name="Text Box 13"/>
          <p:cNvSpPr txBox="1">
            <a:spLocks noChangeArrowheads="1"/>
          </p:cNvSpPr>
          <p:nvPr/>
        </p:nvSpPr>
        <p:spPr bwMode="auto">
          <a:xfrm>
            <a:off x="3810000" y="1752600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8894" name="Text Box 14"/>
          <p:cNvSpPr txBox="1">
            <a:spLocks noChangeArrowheads="1"/>
          </p:cNvSpPr>
          <p:nvPr/>
        </p:nvSpPr>
        <p:spPr bwMode="auto">
          <a:xfrm>
            <a:off x="2514600" y="5105400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</p:txBody>
      </p:sp>
      <p:sp>
        <p:nvSpPr>
          <p:cNvPr id="378895" name="Oval 15"/>
          <p:cNvSpPr>
            <a:spLocks noChangeArrowheads="1"/>
          </p:cNvSpPr>
          <p:nvPr/>
        </p:nvSpPr>
        <p:spPr bwMode="auto">
          <a:xfrm>
            <a:off x="777875" y="1558925"/>
            <a:ext cx="3584575" cy="3527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78896" name="Object 16"/>
          <p:cNvGraphicFramePr>
            <a:graphicFrameLocks noChangeAspect="1"/>
          </p:cNvGraphicFramePr>
          <p:nvPr/>
        </p:nvGraphicFramePr>
        <p:xfrm>
          <a:off x="5130800" y="3224213"/>
          <a:ext cx="127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897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3224213"/>
                        <a:ext cx="1270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897" name="Freeform 17"/>
          <p:cNvSpPr>
            <a:spLocks/>
          </p:cNvSpPr>
          <p:nvPr/>
        </p:nvSpPr>
        <p:spPr bwMode="auto">
          <a:xfrm>
            <a:off x="2514600" y="4875213"/>
            <a:ext cx="457200" cy="111125"/>
          </a:xfrm>
          <a:custGeom>
            <a:avLst/>
            <a:gdLst/>
            <a:ahLst/>
            <a:cxnLst>
              <a:cxn ang="0">
                <a:pos x="288" y="70"/>
              </a:cxn>
              <a:cxn ang="0">
                <a:pos x="192" y="16"/>
              </a:cxn>
              <a:cxn ang="0">
                <a:pos x="98" y="7"/>
              </a:cxn>
              <a:cxn ang="0">
                <a:pos x="0" y="58"/>
              </a:cxn>
            </a:cxnLst>
            <a:rect l="0" t="0" r="r" b="b"/>
            <a:pathLst>
              <a:path w="288" h="70">
                <a:moveTo>
                  <a:pt x="288" y="70"/>
                </a:moveTo>
                <a:cubicBezTo>
                  <a:pt x="272" y="61"/>
                  <a:pt x="224" y="27"/>
                  <a:pt x="192" y="16"/>
                </a:cubicBezTo>
                <a:cubicBezTo>
                  <a:pt x="160" y="5"/>
                  <a:pt x="130" y="0"/>
                  <a:pt x="98" y="7"/>
                </a:cubicBezTo>
                <a:cubicBezTo>
                  <a:pt x="66" y="14"/>
                  <a:pt x="20" y="47"/>
                  <a:pt x="0" y="58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898" name="Text Box 18"/>
          <p:cNvSpPr txBox="1">
            <a:spLocks noChangeArrowheads="1"/>
          </p:cNvSpPr>
          <p:nvPr/>
        </p:nvSpPr>
        <p:spPr bwMode="auto">
          <a:xfrm>
            <a:off x="3581400" y="8382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chemeClr val="tx2"/>
                </a:solidFill>
              </a:rPr>
              <a:t>Найдите градусную меру угла АВС</a:t>
            </a:r>
          </a:p>
        </p:txBody>
      </p:sp>
      <p:sp>
        <p:nvSpPr>
          <p:cNvPr id="378899" name="Text Box 19"/>
          <p:cNvSpPr txBox="1">
            <a:spLocks noChangeArrowheads="1"/>
          </p:cNvSpPr>
          <p:nvPr/>
        </p:nvSpPr>
        <p:spPr bwMode="auto">
          <a:xfrm>
            <a:off x="3352800" y="2346325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50</a:t>
            </a:r>
            <a:r>
              <a:rPr lang="ru-RU" sz="2000" b="1" baseline="30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8903" name="Text Box 23"/>
          <p:cNvSpPr txBox="1">
            <a:spLocks noChangeArrowheads="1"/>
          </p:cNvSpPr>
          <p:nvPr/>
        </p:nvSpPr>
        <p:spPr bwMode="auto">
          <a:xfrm>
            <a:off x="3200400" y="23622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100</a:t>
            </a:r>
            <a:r>
              <a:rPr lang="ru-RU" sz="2000" b="1" baseline="30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8905" name="Arc 25"/>
          <p:cNvSpPr>
            <a:spLocks/>
          </p:cNvSpPr>
          <p:nvPr/>
        </p:nvSpPr>
        <p:spPr bwMode="auto">
          <a:xfrm rot="4651424">
            <a:off x="1540669" y="3061494"/>
            <a:ext cx="1757362" cy="2419350"/>
          </a:xfrm>
          <a:custGeom>
            <a:avLst/>
            <a:gdLst>
              <a:gd name="G0" fmla="+- 0 0 0"/>
              <a:gd name="G1" fmla="+- 10356 0 0"/>
              <a:gd name="G2" fmla="+- 21600 0 0"/>
              <a:gd name="T0" fmla="*/ 18955 w 21600"/>
              <a:gd name="T1" fmla="*/ 0 h 29302"/>
              <a:gd name="T2" fmla="*/ 10373 w 21600"/>
              <a:gd name="T3" fmla="*/ 29302 h 29302"/>
              <a:gd name="T4" fmla="*/ 0 w 21600"/>
              <a:gd name="T5" fmla="*/ 10356 h 29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9302" fill="none" extrusionOk="0">
                <a:moveTo>
                  <a:pt x="18955" y="-1"/>
                </a:moveTo>
                <a:cubicBezTo>
                  <a:pt x="20690" y="3175"/>
                  <a:pt x="21600" y="6736"/>
                  <a:pt x="21600" y="10356"/>
                </a:cubicBezTo>
                <a:cubicBezTo>
                  <a:pt x="21600" y="18248"/>
                  <a:pt x="17295" y="25512"/>
                  <a:pt x="10373" y="29302"/>
                </a:cubicBezTo>
              </a:path>
              <a:path w="21600" h="29302" stroke="0" extrusionOk="0">
                <a:moveTo>
                  <a:pt x="18955" y="-1"/>
                </a:moveTo>
                <a:cubicBezTo>
                  <a:pt x="20690" y="3175"/>
                  <a:pt x="21600" y="6736"/>
                  <a:pt x="21600" y="10356"/>
                </a:cubicBezTo>
                <a:cubicBezTo>
                  <a:pt x="21600" y="18248"/>
                  <a:pt x="17295" y="25512"/>
                  <a:pt x="10373" y="29302"/>
                </a:cubicBezTo>
                <a:lnTo>
                  <a:pt x="0" y="10356"/>
                </a:lnTo>
                <a:close/>
              </a:path>
            </a:pathLst>
          </a:custGeom>
          <a:noFill/>
          <a:ln w="38100">
            <a:solidFill>
              <a:srgbClr val="0066CC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8910" name="Freeform 30"/>
          <p:cNvSpPr>
            <a:spLocks/>
          </p:cNvSpPr>
          <p:nvPr/>
        </p:nvSpPr>
        <p:spPr bwMode="auto">
          <a:xfrm>
            <a:off x="1219200" y="2082800"/>
            <a:ext cx="2641600" cy="2997200"/>
          </a:xfrm>
          <a:custGeom>
            <a:avLst/>
            <a:gdLst/>
            <a:ahLst/>
            <a:cxnLst>
              <a:cxn ang="0">
                <a:pos x="0" y="1520"/>
              </a:cxn>
              <a:cxn ang="0">
                <a:pos x="1664" y="0"/>
              </a:cxn>
              <a:cxn ang="0">
                <a:pos x="1584" y="1616"/>
              </a:cxn>
              <a:cxn ang="0">
                <a:pos x="976" y="1888"/>
              </a:cxn>
              <a:cxn ang="0">
                <a:pos x="0" y="1520"/>
              </a:cxn>
            </a:cxnLst>
            <a:rect l="0" t="0" r="r" b="b"/>
            <a:pathLst>
              <a:path w="1664" h="1888">
                <a:moveTo>
                  <a:pt x="0" y="1520"/>
                </a:moveTo>
                <a:lnTo>
                  <a:pt x="1664" y="0"/>
                </a:lnTo>
                <a:lnTo>
                  <a:pt x="1584" y="1616"/>
                </a:lnTo>
                <a:lnTo>
                  <a:pt x="976" y="1888"/>
                </a:lnTo>
                <a:lnTo>
                  <a:pt x="0" y="1520"/>
                </a:lnTo>
                <a:close/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11" name="Text Box 31"/>
          <p:cNvSpPr txBox="1">
            <a:spLocks noChangeArrowheads="1"/>
          </p:cNvSpPr>
          <p:nvPr/>
        </p:nvSpPr>
        <p:spPr bwMode="auto">
          <a:xfrm>
            <a:off x="3733800" y="4648200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</a:p>
        </p:txBody>
      </p:sp>
      <p:sp>
        <p:nvSpPr>
          <p:cNvPr id="378906" name="Arc 26"/>
          <p:cNvSpPr>
            <a:spLocks/>
          </p:cNvSpPr>
          <p:nvPr/>
        </p:nvSpPr>
        <p:spPr bwMode="auto">
          <a:xfrm rot="4637729">
            <a:off x="906463" y="1439863"/>
            <a:ext cx="3290887" cy="3563937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31545 w 40455"/>
              <a:gd name="T1" fmla="*/ 40774 h 43200"/>
              <a:gd name="T2" fmla="*/ 40455 w 40455"/>
              <a:gd name="T3" fmla="*/ 11061 h 43200"/>
              <a:gd name="T4" fmla="*/ 21600 w 40455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455" h="43200" fill="none" extrusionOk="0">
                <a:moveTo>
                  <a:pt x="31545" y="40774"/>
                </a:moveTo>
                <a:cubicBezTo>
                  <a:pt x="28472" y="42368"/>
                  <a:pt x="25061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9424" y="-1"/>
                  <a:pt x="36637" y="4231"/>
                  <a:pt x="40454" y="11061"/>
                </a:cubicBezTo>
              </a:path>
              <a:path w="40455" h="43200" stroke="0" extrusionOk="0">
                <a:moveTo>
                  <a:pt x="31545" y="40774"/>
                </a:moveTo>
                <a:cubicBezTo>
                  <a:pt x="28472" y="42368"/>
                  <a:pt x="25061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9424" y="-1"/>
                  <a:pt x="36637" y="4231"/>
                  <a:pt x="40454" y="11061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8912" name="Text Box 32"/>
          <p:cNvSpPr txBox="1">
            <a:spLocks noChangeArrowheads="1"/>
          </p:cNvSpPr>
          <p:nvPr/>
        </p:nvSpPr>
        <p:spPr bwMode="auto">
          <a:xfrm>
            <a:off x="1981200" y="51816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26</a:t>
            </a:r>
            <a:r>
              <a:rPr 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ru-RU" sz="2000" b="1" baseline="30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8913" name="Text Box 33"/>
          <p:cNvSpPr txBox="1">
            <a:spLocks noChangeArrowheads="1"/>
          </p:cNvSpPr>
          <p:nvPr/>
        </p:nvSpPr>
        <p:spPr bwMode="auto">
          <a:xfrm>
            <a:off x="2057400" y="10668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13</a:t>
            </a:r>
            <a:r>
              <a:rPr 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ru-RU" sz="2000" b="1" baseline="30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8901" name="Text Box 21"/>
          <p:cNvSpPr txBox="1">
            <a:spLocks noChangeArrowheads="1"/>
          </p:cNvSpPr>
          <p:nvPr/>
        </p:nvSpPr>
        <p:spPr bwMode="auto">
          <a:xfrm>
            <a:off x="2209800" y="3276600"/>
            <a:ext cx="757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    О</a:t>
            </a:r>
          </a:p>
        </p:txBody>
      </p:sp>
      <p:sp>
        <p:nvSpPr>
          <p:cNvPr id="378902" name="Oval 22"/>
          <p:cNvSpPr>
            <a:spLocks noChangeArrowheads="1"/>
          </p:cNvSpPr>
          <p:nvPr/>
        </p:nvSpPr>
        <p:spPr bwMode="auto">
          <a:xfrm>
            <a:off x="2514600" y="3213100"/>
            <a:ext cx="109538" cy="109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-0.13334 0.4155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789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208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fill="hold"/>
                                        <p:tgtEl>
                                          <p:spTgt spid="3789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78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8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44 L -3.33333E-6 -0.591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78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8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3789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78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04166 0.504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789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25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1000" fill="hold"/>
                                        <p:tgtEl>
                                          <p:spTgt spid="3789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3" grpId="0"/>
      <p:bldP spid="378903" grpId="1"/>
      <p:bldP spid="378903" grpId="2"/>
      <p:bldP spid="378905" grpId="0" animBg="1"/>
      <p:bldP spid="378906" grpId="0" animBg="1"/>
      <p:bldP spid="378912" grpId="0"/>
      <p:bldP spid="378912" grpId="1"/>
      <p:bldP spid="378912" grpId="2"/>
      <p:bldP spid="378913" grpId="0"/>
      <p:bldP spid="378913" grpId="1"/>
      <p:bldP spid="378913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chemeClr val="bg1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800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Дуга называется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полуокружностью</a:t>
            </a: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если отрезок, </a:t>
            </a:r>
          </a:p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соединяющий ее концы, является диаметром окружности.</a:t>
            </a:r>
          </a:p>
        </p:txBody>
      </p:sp>
      <p:grpSp>
        <p:nvGrpSpPr>
          <p:cNvPr id="334851" name="Group 3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334852" name="Freeform 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4853" name="Freeform 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4854" name="Freeform 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4855" name="Freeform 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4856" name="Freeform 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4857" name="Freeform 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4858" name="Freeform 1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4859" name="Freeform 1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34860" name="Group 12"/>
          <p:cNvGrpSpPr>
            <a:grpSpLocks/>
          </p:cNvGrpSpPr>
          <p:nvPr/>
        </p:nvGrpSpPr>
        <p:grpSpPr bwMode="auto">
          <a:xfrm>
            <a:off x="457200" y="1752600"/>
            <a:ext cx="4267200" cy="4191000"/>
            <a:chOff x="288" y="864"/>
            <a:chExt cx="1584" cy="1536"/>
          </a:xfrm>
        </p:grpSpPr>
        <p:sp>
          <p:nvSpPr>
            <p:cNvPr id="334861" name="Oval 13"/>
            <p:cNvSpPr>
              <a:spLocks noChangeArrowheads="1"/>
            </p:cNvSpPr>
            <p:nvPr/>
          </p:nvSpPr>
          <p:spPr bwMode="auto">
            <a:xfrm>
              <a:off x="288" y="864"/>
              <a:ext cx="1584" cy="15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4862" name="Oval 14"/>
            <p:cNvSpPr>
              <a:spLocks noChangeArrowheads="1"/>
            </p:cNvSpPr>
            <p:nvPr/>
          </p:nvSpPr>
          <p:spPr bwMode="auto">
            <a:xfrm>
              <a:off x="1056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4863" name="Text Box 15"/>
            <p:cNvSpPr txBox="1">
              <a:spLocks noChangeArrowheads="1"/>
            </p:cNvSpPr>
            <p:nvPr/>
          </p:nvSpPr>
          <p:spPr bwMode="auto">
            <a:xfrm>
              <a:off x="839" y="1584"/>
              <a:ext cx="250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   </a:t>
              </a:r>
              <a:r>
                <a:rPr lang="ru-RU" sz="2400"/>
                <a:t>О</a:t>
              </a:r>
            </a:p>
          </p:txBody>
        </p:sp>
      </p:grpSp>
      <p:sp>
        <p:nvSpPr>
          <p:cNvPr id="334864" name="Freeform 16"/>
          <p:cNvSpPr>
            <a:spLocks/>
          </p:cNvSpPr>
          <p:nvPr/>
        </p:nvSpPr>
        <p:spPr bwMode="auto">
          <a:xfrm>
            <a:off x="2578100" y="1752600"/>
            <a:ext cx="25400" cy="4191000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0" y="2640"/>
              </a:cxn>
            </a:cxnLst>
            <a:rect l="0" t="0" r="r" b="b"/>
            <a:pathLst>
              <a:path w="16" h="2640">
                <a:moveTo>
                  <a:pt x="16" y="0"/>
                </a:moveTo>
                <a:lnTo>
                  <a:pt x="0" y="2640"/>
                </a:lnTo>
              </a:path>
            </a:pathLst>
          </a:custGeom>
          <a:noFill/>
          <a:ln w="127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34871" name="Group 23"/>
          <p:cNvGrpSpPr>
            <a:grpSpLocks/>
          </p:cNvGrpSpPr>
          <p:nvPr/>
        </p:nvGrpSpPr>
        <p:grpSpPr bwMode="auto">
          <a:xfrm>
            <a:off x="2438400" y="1265238"/>
            <a:ext cx="2287588" cy="5121275"/>
            <a:chOff x="1536" y="797"/>
            <a:chExt cx="1441" cy="3226"/>
          </a:xfrm>
        </p:grpSpPr>
        <p:sp>
          <p:nvSpPr>
            <p:cNvPr id="334866" name="Arc 18"/>
            <p:cNvSpPr>
              <a:spLocks/>
            </p:cNvSpPr>
            <p:nvPr/>
          </p:nvSpPr>
          <p:spPr bwMode="auto">
            <a:xfrm>
              <a:off x="1617" y="1104"/>
              <a:ext cx="1360" cy="2640"/>
            </a:xfrm>
            <a:custGeom>
              <a:avLst/>
              <a:gdLst>
                <a:gd name="G0" fmla="+- 256 0 0"/>
                <a:gd name="G1" fmla="+- 21600 0 0"/>
                <a:gd name="G2" fmla="+- 21600 0 0"/>
                <a:gd name="T0" fmla="*/ 256 w 21856"/>
                <a:gd name="T1" fmla="*/ 0 h 43200"/>
                <a:gd name="T2" fmla="*/ 0 w 21856"/>
                <a:gd name="T3" fmla="*/ 43198 h 43200"/>
                <a:gd name="T4" fmla="*/ 256 w 21856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56" h="43200" fill="none" extrusionOk="0">
                  <a:moveTo>
                    <a:pt x="255" y="0"/>
                  </a:moveTo>
                  <a:cubicBezTo>
                    <a:pt x="12185" y="0"/>
                    <a:pt x="21856" y="9670"/>
                    <a:pt x="21856" y="21600"/>
                  </a:cubicBezTo>
                  <a:cubicBezTo>
                    <a:pt x="21856" y="33529"/>
                    <a:pt x="12185" y="43200"/>
                    <a:pt x="256" y="43200"/>
                  </a:cubicBezTo>
                  <a:cubicBezTo>
                    <a:pt x="170" y="43200"/>
                    <a:pt x="85" y="43199"/>
                    <a:pt x="-1" y="43198"/>
                  </a:cubicBezTo>
                </a:path>
                <a:path w="21856" h="43200" stroke="0" extrusionOk="0">
                  <a:moveTo>
                    <a:pt x="255" y="0"/>
                  </a:moveTo>
                  <a:cubicBezTo>
                    <a:pt x="12185" y="0"/>
                    <a:pt x="21856" y="9670"/>
                    <a:pt x="21856" y="21600"/>
                  </a:cubicBezTo>
                  <a:cubicBezTo>
                    <a:pt x="21856" y="33529"/>
                    <a:pt x="12185" y="43200"/>
                    <a:pt x="256" y="43200"/>
                  </a:cubicBezTo>
                  <a:cubicBezTo>
                    <a:pt x="170" y="43200"/>
                    <a:pt x="85" y="43199"/>
                    <a:pt x="-1" y="43198"/>
                  </a:cubicBezTo>
                  <a:lnTo>
                    <a:pt x="256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4867" name="Text Box 19"/>
            <p:cNvSpPr txBox="1">
              <a:spLocks noChangeArrowheads="1"/>
            </p:cNvSpPr>
            <p:nvPr/>
          </p:nvSpPr>
          <p:spPr bwMode="auto">
            <a:xfrm>
              <a:off x="1584" y="797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FF0000"/>
                  </a:solidFill>
                  <a:latin typeface="Times New Roman" pitchFamily="18" charset="0"/>
                </a:rPr>
                <a:t>А</a:t>
              </a:r>
            </a:p>
          </p:txBody>
        </p:sp>
        <p:sp>
          <p:nvSpPr>
            <p:cNvPr id="334868" name="Text Box 20"/>
            <p:cNvSpPr txBox="1">
              <a:spLocks noChangeArrowheads="1"/>
            </p:cNvSpPr>
            <p:nvPr/>
          </p:nvSpPr>
          <p:spPr bwMode="auto">
            <a:xfrm>
              <a:off x="1536" y="3696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FF0000"/>
                  </a:solidFill>
                  <a:latin typeface="Times New Roman" pitchFamily="18" charset="0"/>
                </a:rPr>
                <a:t>В</a:t>
              </a:r>
            </a:p>
          </p:txBody>
        </p:sp>
      </p:grpSp>
      <p:grpSp>
        <p:nvGrpSpPr>
          <p:cNvPr id="334870" name="Group 22"/>
          <p:cNvGrpSpPr>
            <a:grpSpLocks/>
          </p:cNvGrpSpPr>
          <p:nvPr/>
        </p:nvGrpSpPr>
        <p:grpSpPr bwMode="auto">
          <a:xfrm>
            <a:off x="1676400" y="1752600"/>
            <a:ext cx="838200" cy="4114800"/>
            <a:chOff x="1056" y="1104"/>
            <a:chExt cx="528" cy="2592"/>
          </a:xfrm>
        </p:grpSpPr>
        <p:sp>
          <p:nvSpPr>
            <p:cNvPr id="334865" name="Text Box 17"/>
            <p:cNvSpPr txBox="1">
              <a:spLocks noChangeArrowheads="1"/>
            </p:cNvSpPr>
            <p:nvPr/>
          </p:nvSpPr>
          <p:spPr bwMode="auto">
            <a:xfrm>
              <a:off x="1056" y="2112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d</a:t>
              </a:r>
              <a:endParaRPr lang="ru-RU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334869" name="Freeform 21"/>
            <p:cNvSpPr>
              <a:spLocks/>
            </p:cNvSpPr>
            <p:nvPr/>
          </p:nvSpPr>
          <p:spPr bwMode="auto">
            <a:xfrm>
              <a:off x="1384" y="1104"/>
              <a:ext cx="200" cy="2592"/>
            </a:xfrm>
            <a:custGeom>
              <a:avLst/>
              <a:gdLst/>
              <a:ahLst/>
              <a:cxnLst>
                <a:cxn ang="0">
                  <a:pos x="200" y="0"/>
                </a:cxn>
                <a:cxn ang="0">
                  <a:pos x="8" y="1344"/>
                </a:cxn>
                <a:cxn ang="0">
                  <a:pos x="152" y="2592"/>
                </a:cxn>
              </a:cxnLst>
              <a:rect l="0" t="0" r="r" b="b"/>
              <a:pathLst>
                <a:path w="200" h="2592">
                  <a:moveTo>
                    <a:pt x="200" y="0"/>
                  </a:moveTo>
                  <a:cubicBezTo>
                    <a:pt x="108" y="456"/>
                    <a:pt x="16" y="912"/>
                    <a:pt x="8" y="1344"/>
                  </a:cubicBezTo>
                  <a:cubicBezTo>
                    <a:pt x="0" y="1776"/>
                    <a:pt x="76" y="2184"/>
                    <a:pt x="152" y="25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4873" name="Arc 25"/>
          <p:cNvSpPr>
            <a:spLocks/>
          </p:cNvSpPr>
          <p:nvPr/>
        </p:nvSpPr>
        <p:spPr bwMode="auto">
          <a:xfrm flipH="1">
            <a:off x="457200" y="1752600"/>
            <a:ext cx="2159000" cy="4191000"/>
          </a:xfrm>
          <a:custGeom>
            <a:avLst/>
            <a:gdLst>
              <a:gd name="G0" fmla="+- 256 0 0"/>
              <a:gd name="G1" fmla="+- 21600 0 0"/>
              <a:gd name="G2" fmla="+- 21600 0 0"/>
              <a:gd name="T0" fmla="*/ 256 w 21856"/>
              <a:gd name="T1" fmla="*/ 0 h 43200"/>
              <a:gd name="T2" fmla="*/ 0 w 21856"/>
              <a:gd name="T3" fmla="*/ 43198 h 43200"/>
              <a:gd name="T4" fmla="*/ 256 w 21856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56" h="43200" fill="none" extrusionOk="0">
                <a:moveTo>
                  <a:pt x="255" y="0"/>
                </a:moveTo>
                <a:cubicBezTo>
                  <a:pt x="12185" y="0"/>
                  <a:pt x="21856" y="9670"/>
                  <a:pt x="21856" y="21600"/>
                </a:cubicBezTo>
                <a:cubicBezTo>
                  <a:pt x="21856" y="33529"/>
                  <a:pt x="12185" y="43200"/>
                  <a:pt x="256" y="43200"/>
                </a:cubicBezTo>
                <a:cubicBezTo>
                  <a:pt x="170" y="43200"/>
                  <a:pt x="85" y="43199"/>
                  <a:pt x="-1" y="43198"/>
                </a:cubicBezTo>
              </a:path>
              <a:path w="21856" h="43200" stroke="0" extrusionOk="0">
                <a:moveTo>
                  <a:pt x="255" y="0"/>
                </a:moveTo>
                <a:cubicBezTo>
                  <a:pt x="12185" y="0"/>
                  <a:pt x="21856" y="9670"/>
                  <a:pt x="21856" y="21600"/>
                </a:cubicBezTo>
                <a:cubicBezTo>
                  <a:pt x="21856" y="33529"/>
                  <a:pt x="12185" y="43200"/>
                  <a:pt x="256" y="43200"/>
                </a:cubicBezTo>
                <a:cubicBezTo>
                  <a:pt x="170" y="43200"/>
                  <a:pt x="85" y="43199"/>
                  <a:pt x="-1" y="43198"/>
                </a:cubicBezTo>
                <a:lnTo>
                  <a:pt x="256" y="2160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4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3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64" grpId="0" animBg="1"/>
      <p:bldP spid="3348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chemeClr val="bg1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6947" name="Group 51"/>
          <p:cNvGrpSpPr>
            <a:grpSpLocks/>
          </p:cNvGrpSpPr>
          <p:nvPr/>
        </p:nvGrpSpPr>
        <p:grpSpPr bwMode="auto">
          <a:xfrm>
            <a:off x="5519738" y="1676400"/>
            <a:ext cx="2711450" cy="3846513"/>
            <a:chOff x="3477" y="1680"/>
            <a:chExt cx="1708" cy="2423"/>
          </a:xfrm>
        </p:grpSpPr>
        <p:sp>
          <p:nvSpPr>
            <p:cNvPr id="336943" name="Freeform 47"/>
            <p:cNvSpPr>
              <a:spLocks/>
            </p:cNvSpPr>
            <p:nvPr/>
          </p:nvSpPr>
          <p:spPr bwMode="auto">
            <a:xfrm>
              <a:off x="4048" y="1968"/>
              <a:ext cx="624" cy="840"/>
            </a:xfrm>
            <a:custGeom>
              <a:avLst/>
              <a:gdLst/>
              <a:ahLst/>
              <a:cxnLst>
                <a:cxn ang="0">
                  <a:pos x="64" y="632"/>
                </a:cxn>
                <a:cxn ang="0">
                  <a:pos x="336" y="0"/>
                </a:cxn>
                <a:cxn ang="0">
                  <a:pos x="624" y="760"/>
                </a:cxn>
                <a:cxn ang="0">
                  <a:pos x="624" y="744"/>
                </a:cxn>
                <a:cxn ang="0">
                  <a:pos x="416" y="728"/>
                </a:cxn>
                <a:cxn ang="0">
                  <a:pos x="320" y="840"/>
                </a:cxn>
                <a:cxn ang="0">
                  <a:pos x="192" y="824"/>
                </a:cxn>
                <a:cxn ang="0">
                  <a:pos x="16" y="776"/>
                </a:cxn>
                <a:cxn ang="0">
                  <a:pos x="0" y="808"/>
                </a:cxn>
              </a:cxnLst>
              <a:rect l="0" t="0" r="r" b="b"/>
              <a:pathLst>
                <a:path w="624" h="840">
                  <a:moveTo>
                    <a:pt x="64" y="632"/>
                  </a:moveTo>
                  <a:lnTo>
                    <a:pt x="336" y="0"/>
                  </a:lnTo>
                  <a:lnTo>
                    <a:pt x="624" y="760"/>
                  </a:lnTo>
                  <a:lnTo>
                    <a:pt x="624" y="744"/>
                  </a:lnTo>
                  <a:lnTo>
                    <a:pt x="416" y="728"/>
                  </a:lnTo>
                  <a:lnTo>
                    <a:pt x="320" y="840"/>
                  </a:lnTo>
                  <a:lnTo>
                    <a:pt x="192" y="824"/>
                  </a:lnTo>
                  <a:lnTo>
                    <a:pt x="16" y="776"/>
                  </a:lnTo>
                  <a:lnTo>
                    <a:pt x="0" y="808"/>
                  </a:lnTo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6934" name="Freeform 38"/>
            <p:cNvSpPr>
              <a:spLocks/>
            </p:cNvSpPr>
            <p:nvPr/>
          </p:nvSpPr>
          <p:spPr bwMode="auto">
            <a:xfrm>
              <a:off x="3670" y="1960"/>
              <a:ext cx="1362" cy="1819"/>
            </a:xfrm>
            <a:custGeom>
              <a:avLst/>
              <a:gdLst/>
              <a:ahLst/>
              <a:cxnLst>
                <a:cxn ang="0">
                  <a:pos x="0" y="1819"/>
                </a:cxn>
                <a:cxn ang="0">
                  <a:pos x="698" y="0"/>
                </a:cxn>
                <a:cxn ang="0">
                  <a:pos x="1362" y="1638"/>
                </a:cxn>
              </a:cxnLst>
              <a:rect l="0" t="0" r="r" b="b"/>
              <a:pathLst>
                <a:path w="1362" h="1819">
                  <a:moveTo>
                    <a:pt x="0" y="1819"/>
                  </a:moveTo>
                  <a:lnTo>
                    <a:pt x="698" y="0"/>
                  </a:lnTo>
                  <a:lnTo>
                    <a:pt x="1362" y="1638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6939" name="Text Box 43"/>
            <p:cNvSpPr txBox="1">
              <a:spLocks noChangeArrowheads="1"/>
            </p:cNvSpPr>
            <p:nvPr/>
          </p:nvSpPr>
          <p:spPr bwMode="auto">
            <a:xfrm>
              <a:off x="3477" y="3815"/>
              <a:ext cx="1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А</a:t>
              </a:r>
            </a:p>
          </p:txBody>
        </p:sp>
        <p:sp>
          <p:nvSpPr>
            <p:cNvPr id="336940" name="Text Box 44"/>
            <p:cNvSpPr txBox="1">
              <a:spLocks noChangeArrowheads="1"/>
            </p:cNvSpPr>
            <p:nvPr/>
          </p:nvSpPr>
          <p:spPr bwMode="auto">
            <a:xfrm>
              <a:off x="4996" y="3597"/>
              <a:ext cx="1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В</a:t>
              </a:r>
            </a:p>
          </p:txBody>
        </p:sp>
        <p:sp>
          <p:nvSpPr>
            <p:cNvPr id="336946" name="Text Box 50"/>
            <p:cNvSpPr txBox="1">
              <a:spLocks noChangeArrowheads="1"/>
            </p:cNvSpPr>
            <p:nvPr/>
          </p:nvSpPr>
          <p:spPr bwMode="auto">
            <a:xfrm>
              <a:off x="4272" y="1680"/>
              <a:ext cx="1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С</a:t>
              </a:r>
            </a:p>
          </p:txBody>
        </p:sp>
      </p:grpSp>
      <p:grpSp>
        <p:nvGrpSpPr>
          <p:cNvPr id="336945" name="Group 49"/>
          <p:cNvGrpSpPr>
            <a:grpSpLocks/>
          </p:cNvGrpSpPr>
          <p:nvPr/>
        </p:nvGrpSpPr>
        <p:grpSpPr bwMode="auto">
          <a:xfrm>
            <a:off x="1023938" y="3324225"/>
            <a:ext cx="2711450" cy="1893888"/>
            <a:chOff x="645" y="2094"/>
            <a:chExt cx="1708" cy="1193"/>
          </a:xfrm>
        </p:grpSpPr>
        <p:sp>
          <p:nvSpPr>
            <p:cNvPr id="336942" name="Freeform 46"/>
            <p:cNvSpPr>
              <a:spLocks/>
            </p:cNvSpPr>
            <p:nvPr/>
          </p:nvSpPr>
          <p:spPr bwMode="auto">
            <a:xfrm>
              <a:off x="1008" y="2104"/>
              <a:ext cx="912" cy="728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400" y="0"/>
                </a:cxn>
                <a:cxn ang="0">
                  <a:pos x="912" y="440"/>
                </a:cxn>
                <a:cxn ang="0">
                  <a:pos x="768" y="584"/>
                </a:cxn>
                <a:cxn ang="0">
                  <a:pos x="480" y="728"/>
                </a:cxn>
                <a:cxn ang="0">
                  <a:pos x="192" y="728"/>
                </a:cxn>
                <a:cxn ang="0">
                  <a:pos x="96" y="632"/>
                </a:cxn>
                <a:cxn ang="0">
                  <a:pos x="0" y="632"/>
                </a:cxn>
              </a:cxnLst>
              <a:rect l="0" t="0" r="r" b="b"/>
              <a:pathLst>
                <a:path w="912" h="728">
                  <a:moveTo>
                    <a:pt x="0" y="584"/>
                  </a:moveTo>
                  <a:lnTo>
                    <a:pt x="400" y="0"/>
                  </a:lnTo>
                  <a:lnTo>
                    <a:pt x="912" y="440"/>
                  </a:lnTo>
                  <a:lnTo>
                    <a:pt x="768" y="584"/>
                  </a:lnTo>
                  <a:lnTo>
                    <a:pt x="480" y="728"/>
                  </a:lnTo>
                  <a:lnTo>
                    <a:pt x="192" y="728"/>
                  </a:lnTo>
                  <a:lnTo>
                    <a:pt x="96" y="632"/>
                  </a:lnTo>
                  <a:lnTo>
                    <a:pt x="0" y="632"/>
                  </a:lnTo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6926" name="Freeform 30"/>
            <p:cNvSpPr>
              <a:spLocks/>
            </p:cNvSpPr>
            <p:nvPr/>
          </p:nvSpPr>
          <p:spPr bwMode="auto">
            <a:xfrm>
              <a:off x="838" y="2094"/>
              <a:ext cx="1362" cy="869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752" y="0"/>
                </a:cxn>
                <a:cxn ang="0">
                  <a:pos x="1808" y="912"/>
                </a:cxn>
              </a:cxnLst>
              <a:rect l="0" t="0" r="r" b="b"/>
              <a:pathLst>
                <a:path w="1808" h="1152">
                  <a:moveTo>
                    <a:pt x="0" y="1152"/>
                  </a:moveTo>
                  <a:lnTo>
                    <a:pt x="752" y="0"/>
                  </a:lnTo>
                  <a:lnTo>
                    <a:pt x="1808" y="912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6913" name="Text Box 17"/>
            <p:cNvSpPr txBox="1">
              <a:spLocks noChangeArrowheads="1"/>
            </p:cNvSpPr>
            <p:nvPr/>
          </p:nvSpPr>
          <p:spPr bwMode="auto">
            <a:xfrm>
              <a:off x="645" y="2999"/>
              <a:ext cx="1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А</a:t>
              </a:r>
            </a:p>
          </p:txBody>
        </p:sp>
        <p:sp>
          <p:nvSpPr>
            <p:cNvPr id="336914" name="Text Box 18"/>
            <p:cNvSpPr txBox="1">
              <a:spLocks noChangeArrowheads="1"/>
            </p:cNvSpPr>
            <p:nvPr/>
          </p:nvSpPr>
          <p:spPr bwMode="auto">
            <a:xfrm>
              <a:off x="2164" y="2781"/>
              <a:ext cx="1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В</a:t>
              </a:r>
            </a:p>
          </p:txBody>
        </p:sp>
      </p:grpSp>
      <p:sp>
        <p:nvSpPr>
          <p:cNvPr id="336898" name="Text Box 2"/>
          <p:cNvSpPr txBox="1">
            <a:spLocks noChangeArrowheads="1"/>
          </p:cNvSpPr>
          <p:nvPr/>
        </p:nvSpPr>
        <p:spPr bwMode="auto">
          <a:xfrm>
            <a:off x="762000" y="3810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Чем похожи и чем  различаются углы АОВ и АСВ?</a:t>
            </a:r>
          </a:p>
        </p:txBody>
      </p:sp>
      <p:grpSp>
        <p:nvGrpSpPr>
          <p:cNvPr id="336899" name="Group 3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336900" name="Freeform 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6901" name="Freeform 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6902" name="Freeform 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6903" name="Freeform 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6904" name="Freeform 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6905" name="Freeform 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6906" name="Freeform 1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6907" name="Freeform 1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36927" name="Group 31"/>
          <p:cNvGrpSpPr>
            <a:grpSpLocks/>
          </p:cNvGrpSpPr>
          <p:nvPr/>
        </p:nvGrpSpPr>
        <p:grpSpPr bwMode="auto">
          <a:xfrm>
            <a:off x="609600" y="1828800"/>
            <a:ext cx="3216275" cy="3162300"/>
            <a:chOff x="518" y="960"/>
            <a:chExt cx="2688" cy="2640"/>
          </a:xfrm>
        </p:grpSpPr>
        <p:sp>
          <p:nvSpPr>
            <p:cNvPr id="336909" name="Oval 13"/>
            <p:cNvSpPr>
              <a:spLocks noChangeArrowheads="1"/>
            </p:cNvSpPr>
            <p:nvPr/>
          </p:nvSpPr>
          <p:spPr bwMode="auto">
            <a:xfrm>
              <a:off x="518" y="960"/>
              <a:ext cx="2688" cy="26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6910" name="Oval 14"/>
            <p:cNvSpPr>
              <a:spLocks noChangeArrowheads="1"/>
            </p:cNvSpPr>
            <p:nvPr/>
          </p:nvSpPr>
          <p:spPr bwMode="auto">
            <a:xfrm>
              <a:off x="1821" y="2198"/>
              <a:ext cx="82" cy="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6911" name="Text Box 15"/>
            <p:cNvSpPr txBox="1">
              <a:spLocks noChangeArrowheads="1"/>
            </p:cNvSpPr>
            <p:nvPr/>
          </p:nvSpPr>
          <p:spPr bwMode="auto">
            <a:xfrm>
              <a:off x="1583" y="1920"/>
              <a:ext cx="352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О</a:t>
              </a:r>
            </a:p>
          </p:txBody>
        </p:sp>
      </p:grpSp>
      <p:grpSp>
        <p:nvGrpSpPr>
          <p:cNvPr id="336935" name="Group 39"/>
          <p:cNvGrpSpPr>
            <a:grpSpLocks/>
          </p:cNvGrpSpPr>
          <p:nvPr/>
        </p:nvGrpSpPr>
        <p:grpSpPr bwMode="auto">
          <a:xfrm>
            <a:off x="5105400" y="2133600"/>
            <a:ext cx="3276600" cy="3162300"/>
            <a:chOff x="518" y="960"/>
            <a:chExt cx="2688" cy="2640"/>
          </a:xfrm>
        </p:grpSpPr>
        <p:sp>
          <p:nvSpPr>
            <p:cNvPr id="336936" name="Oval 40"/>
            <p:cNvSpPr>
              <a:spLocks noChangeArrowheads="1"/>
            </p:cNvSpPr>
            <p:nvPr/>
          </p:nvSpPr>
          <p:spPr bwMode="auto">
            <a:xfrm>
              <a:off x="518" y="960"/>
              <a:ext cx="2688" cy="26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6937" name="Oval 41"/>
            <p:cNvSpPr>
              <a:spLocks noChangeArrowheads="1"/>
            </p:cNvSpPr>
            <p:nvPr/>
          </p:nvSpPr>
          <p:spPr bwMode="auto">
            <a:xfrm>
              <a:off x="1821" y="2198"/>
              <a:ext cx="82" cy="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6938" name="Text Box 42"/>
            <p:cNvSpPr txBox="1">
              <a:spLocks noChangeArrowheads="1"/>
            </p:cNvSpPr>
            <p:nvPr/>
          </p:nvSpPr>
          <p:spPr bwMode="auto">
            <a:xfrm>
              <a:off x="1583" y="1920"/>
              <a:ext cx="345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О</a:t>
              </a:r>
            </a:p>
          </p:txBody>
        </p:sp>
      </p:grpSp>
      <p:sp>
        <p:nvSpPr>
          <p:cNvPr id="336941" name="Oval 45"/>
          <p:cNvSpPr>
            <a:spLocks noChangeArrowheads="1"/>
          </p:cNvSpPr>
          <p:nvPr/>
        </p:nvSpPr>
        <p:spPr bwMode="auto">
          <a:xfrm>
            <a:off x="6858000" y="2057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6948" name="Oval 52"/>
          <p:cNvSpPr>
            <a:spLocks noChangeArrowheads="1"/>
          </p:cNvSpPr>
          <p:nvPr/>
        </p:nvSpPr>
        <p:spPr bwMode="auto">
          <a:xfrm>
            <a:off x="2133600" y="32766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6949" name="Text Box 53"/>
          <p:cNvSpPr txBox="1">
            <a:spLocks noChangeArrowheads="1"/>
          </p:cNvSpPr>
          <p:nvPr/>
        </p:nvSpPr>
        <p:spPr bwMode="auto">
          <a:xfrm>
            <a:off x="685800" y="12192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Центральный угол</a:t>
            </a:r>
          </a:p>
        </p:txBody>
      </p:sp>
      <p:sp>
        <p:nvSpPr>
          <p:cNvPr id="336950" name="Text Box 54"/>
          <p:cNvSpPr txBox="1">
            <a:spLocks noChangeArrowheads="1"/>
          </p:cNvSpPr>
          <p:nvPr/>
        </p:nvSpPr>
        <p:spPr bwMode="auto">
          <a:xfrm>
            <a:off x="5334000" y="12954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Вписанный угол</a:t>
            </a:r>
          </a:p>
        </p:txBody>
      </p:sp>
      <p:sp>
        <p:nvSpPr>
          <p:cNvPr id="336951" name="Text Box 55"/>
          <p:cNvSpPr txBox="1">
            <a:spLocks noChangeArrowheads="1"/>
          </p:cNvSpPr>
          <p:nvPr/>
        </p:nvSpPr>
        <p:spPr bwMode="auto">
          <a:xfrm>
            <a:off x="1905000" y="57912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Составьте определение этих углов.</a:t>
            </a:r>
          </a:p>
        </p:txBody>
      </p:sp>
      <p:sp>
        <p:nvSpPr>
          <p:cNvPr id="336952" name="Text Box 56"/>
          <p:cNvSpPr txBox="1">
            <a:spLocks noChangeArrowheads="1"/>
          </p:cNvSpPr>
          <p:nvPr/>
        </p:nvSpPr>
        <p:spPr bwMode="auto">
          <a:xfrm>
            <a:off x="533400" y="5638800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Угол с вершиной в центре окружности называется центральным углом.</a:t>
            </a:r>
          </a:p>
        </p:txBody>
      </p:sp>
      <p:sp>
        <p:nvSpPr>
          <p:cNvPr id="336953" name="Text Box 57"/>
          <p:cNvSpPr txBox="1">
            <a:spLocks noChangeArrowheads="1"/>
          </p:cNvSpPr>
          <p:nvPr/>
        </p:nvSpPr>
        <p:spPr bwMode="auto">
          <a:xfrm>
            <a:off x="152400" y="5426075"/>
            <a:ext cx="906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Угол, вершина которого лежит на окружности, а стороны пересекают окружность, называется вписанным углом.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6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6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6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6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36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6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6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36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69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6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6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336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369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6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336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6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41" grpId="0" animBg="1"/>
      <p:bldP spid="336948" grpId="0" animBg="1"/>
      <p:bldP spid="336949" grpId="0"/>
      <p:bldP spid="336950" grpId="0"/>
      <p:bldP spid="336951" grpId="0"/>
      <p:bldP spid="336951" grpId="1"/>
      <p:bldP spid="336952" grpId="0"/>
      <p:bldP spid="336952" grpId="1"/>
      <p:bldP spid="3369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chemeClr val="bg1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8952" name="Group 8"/>
          <p:cNvGrpSpPr>
            <a:grpSpLocks/>
          </p:cNvGrpSpPr>
          <p:nvPr/>
        </p:nvGrpSpPr>
        <p:grpSpPr bwMode="auto">
          <a:xfrm>
            <a:off x="1023938" y="3324225"/>
            <a:ext cx="2711450" cy="1893888"/>
            <a:chOff x="645" y="2094"/>
            <a:chExt cx="1708" cy="1193"/>
          </a:xfrm>
        </p:grpSpPr>
        <p:sp>
          <p:nvSpPr>
            <p:cNvPr id="338953" name="Freeform 9"/>
            <p:cNvSpPr>
              <a:spLocks/>
            </p:cNvSpPr>
            <p:nvPr/>
          </p:nvSpPr>
          <p:spPr bwMode="auto">
            <a:xfrm>
              <a:off x="1008" y="2104"/>
              <a:ext cx="912" cy="728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400" y="0"/>
                </a:cxn>
                <a:cxn ang="0">
                  <a:pos x="912" y="440"/>
                </a:cxn>
                <a:cxn ang="0">
                  <a:pos x="768" y="584"/>
                </a:cxn>
                <a:cxn ang="0">
                  <a:pos x="480" y="728"/>
                </a:cxn>
                <a:cxn ang="0">
                  <a:pos x="192" y="728"/>
                </a:cxn>
                <a:cxn ang="0">
                  <a:pos x="96" y="632"/>
                </a:cxn>
                <a:cxn ang="0">
                  <a:pos x="0" y="632"/>
                </a:cxn>
              </a:cxnLst>
              <a:rect l="0" t="0" r="r" b="b"/>
              <a:pathLst>
                <a:path w="912" h="728">
                  <a:moveTo>
                    <a:pt x="0" y="584"/>
                  </a:moveTo>
                  <a:lnTo>
                    <a:pt x="400" y="0"/>
                  </a:lnTo>
                  <a:lnTo>
                    <a:pt x="912" y="440"/>
                  </a:lnTo>
                  <a:lnTo>
                    <a:pt x="768" y="584"/>
                  </a:lnTo>
                  <a:lnTo>
                    <a:pt x="480" y="728"/>
                  </a:lnTo>
                  <a:lnTo>
                    <a:pt x="192" y="728"/>
                  </a:lnTo>
                  <a:lnTo>
                    <a:pt x="96" y="632"/>
                  </a:lnTo>
                  <a:lnTo>
                    <a:pt x="0" y="632"/>
                  </a:lnTo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954" name="Freeform 10"/>
            <p:cNvSpPr>
              <a:spLocks/>
            </p:cNvSpPr>
            <p:nvPr/>
          </p:nvSpPr>
          <p:spPr bwMode="auto">
            <a:xfrm>
              <a:off x="838" y="2094"/>
              <a:ext cx="1362" cy="869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752" y="0"/>
                </a:cxn>
                <a:cxn ang="0">
                  <a:pos x="1808" y="912"/>
                </a:cxn>
              </a:cxnLst>
              <a:rect l="0" t="0" r="r" b="b"/>
              <a:pathLst>
                <a:path w="1808" h="1152">
                  <a:moveTo>
                    <a:pt x="0" y="1152"/>
                  </a:moveTo>
                  <a:lnTo>
                    <a:pt x="752" y="0"/>
                  </a:lnTo>
                  <a:lnTo>
                    <a:pt x="1808" y="912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955" name="Text Box 11"/>
            <p:cNvSpPr txBox="1">
              <a:spLocks noChangeArrowheads="1"/>
            </p:cNvSpPr>
            <p:nvPr/>
          </p:nvSpPr>
          <p:spPr bwMode="auto">
            <a:xfrm>
              <a:off x="645" y="2999"/>
              <a:ext cx="1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А</a:t>
              </a:r>
            </a:p>
          </p:txBody>
        </p:sp>
        <p:sp>
          <p:nvSpPr>
            <p:cNvPr id="338956" name="Text Box 12"/>
            <p:cNvSpPr txBox="1">
              <a:spLocks noChangeArrowheads="1"/>
            </p:cNvSpPr>
            <p:nvPr/>
          </p:nvSpPr>
          <p:spPr bwMode="auto">
            <a:xfrm>
              <a:off x="2164" y="2781"/>
              <a:ext cx="1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В</a:t>
              </a:r>
            </a:p>
          </p:txBody>
        </p:sp>
      </p:grpSp>
      <p:grpSp>
        <p:nvGrpSpPr>
          <p:cNvPr id="338958" name="Group 14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338959" name="Freeform 1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960" name="Freeform 1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961" name="Freeform 1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962" name="Freeform 1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963" name="Freeform 1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964" name="Freeform 2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965" name="Freeform 2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966" name="Freeform 2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38967" name="Group 23"/>
          <p:cNvGrpSpPr>
            <a:grpSpLocks/>
          </p:cNvGrpSpPr>
          <p:nvPr/>
        </p:nvGrpSpPr>
        <p:grpSpPr bwMode="auto">
          <a:xfrm>
            <a:off x="609600" y="1828800"/>
            <a:ext cx="3216275" cy="3162300"/>
            <a:chOff x="518" y="960"/>
            <a:chExt cx="2688" cy="2640"/>
          </a:xfrm>
        </p:grpSpPr>
        <p:sp>
          <p:nvSpPr>
            <p:cNvPr id="338968" name="Oval 24"/>
            <p:cNvSpPr>
              <a:spLocks noChangeArrowheads="1"/>
            </p:cNvSpPr>
            <p:nvPr/>
          </p:nvSpPr>
          <p:spPr bwMode="auto">
            <a:xfrm>
              <a:off x="518" y="960"/>
              <a:ext cx="2688" cy="26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969" name="Oval 25"/>
            <p:cNvSpPr>
              <a:spLocks noChangeArrowheads="1"/>
            </p:cNvSpPr>
            <p:nvPr/>
          </p:nvSpPr>
          <p:spPr bwMode="auto">
            <a:xfrm>
              <a:off x="1821" y="2198"/>
              <a:ext cx="82" cy="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970" name="Text Box 26"/>
            <p:cNvSpPr txBox="1">
              <a:spLocks noChangeArrowheads="1"/>
            </p:cNvSpPr>
            <p:nvPr/>
          </p:nvSpPr>
          <p:spPr bwMode="auto">
            <a:xfrm>
              <a:off x="1583" y="1920"/>
              <a:ext cx="633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    О</a:t>
              </a:r>
            </a:p>
          </p:txBody>
        </p:sp>
      </p:grpSp>
      <p:sp>
        <p:nvSpPr>
          <p:cNvPr id="338977" name="Text Box 33"/>
          <p:cNvSpPr txBox="1">
            <a:spLocks noChangeArrowheads="1"/>
          </p:cNvSpPr>
          <p:nvPr/>
        </p:nvSpPr>
        <p:spPr bwMode="auto">
          <a:xfrm>
            <a:off x="914400" y="381000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Дугу окружности можно измерять в градусах.</a:t>
            </a:r>
          </a:p>
        </p:txBody>
      </p:sp>
      <p:sp>
        <p:nvSpPr>
          <p:cNvPr id="338981" name="Arc 37"/>
          <p:cNvSpPr>
            <a:spLocks/>
          </p:cNvSpPr>
          <p:nvPr/>
        </p:nvSpPr>
        <p:spPr bwMode="auto">
          <a:xfrm rot="4846241">
            <a:off x="1653382" y="3185319"/>
            <a:ext cx="1392237" cy="2187575"/>
          </a:xfrm>
          <a:custGeom>
            <a:avLst/>
            <a:gdLst>
              <a:gd name="G0" fmla="+- 0 0 0"/>
              <a:gd name="G1" fmla="+- 15151 0 0"/>
              <a:gd name="G2" fmla="+- 21600 0 0"/>
              <a:gd name="T0" fmla="*/ 15395 w 21600"/>
              <a:gd name="T1" fmla="*/ 0 h 30395"/>
              <a:gd name="T2" fmla="*/ 15303 w 21600"/>
              <a:gd name="T3" fmla="*/ 30395 h 30395"/>
              <a:gd name="T4" fmla="*/ 0 w 21600"/>
              <a:gd name="T5" fmla="*/ 15151 h 30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0395" fill="none" extrusionOk="0">
                <a:moveTo>
                  <a:pt x="15395" y="-1"/>
                </a:moveTo>
                <a:cubicBezTo>
                  <a:pt x="19371" y="4040"/>
                  <a:pt x="21600" y="9482"/>
                  <a:pt x="21600" y="15151"/>
                </a:cubicBezTo>
                <a:cubicBezTo>
                  <a:pt x="21600" y="20865"/>
                  <a:pt x="19335" y="26346"/>
                  <a:pt x="15302" y="30394"/>
                </a:cubicBezTo>
              </a:path>
              <a:path w="21600" h="30395" stroke="0" extrusionOk="0">
                <a:moveTo>
                  <a:pt x="15395" y="-1"/>
                </a:moveTo>
                <a:cubicBezTo>
                  <a:pt x="19371" y="4040"/>
                  <a:pt x="21600" y="9482"/>
                  <a:pt x="21600" y="15151"/>
                </a:cubicBezTo>
                <a:cubicBezTo>
                  <a:pt x="21600" y="20865"/>
                  <a:pt x="19335" y="26346"/>
                  <a:pt x="15302" y="30394"/>
                </a:cubicBezTo>
                <a:lnTo>
                  <a:pt x="0" y="15151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984" name="Text Box 40"/>
          <p:cNvSpPr txBox="1">
            <a:spLocks noChangeArrowheads="1"/>
          </p:cNvSpPr>
          <p:nvPr/>
        </p:nvSpPr>
        <p:spPr bwMode="auto">
          <a:xfrm>
            <a:off x="3886200" y="1066800"/>
            <a:ext cx="5029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Если дуга АВ окружности с центром О меньше полуокружности или является полуокружностью, то ее градусная мера считается равной градусной мере центрального угла АОВ.</a:t>
            </a:r>
          </a:p>
        </p:txBody>
      </p:sp>
      <p:graphicFrame>
        <p:nvGraphicFramePr>
          <p:cNvPr id="338985" name="Object 41"/>
          <p:cNvGraphicFramePr>
            <a:graphicFrameLocks noChangeAspect="1"/>
          </p:cNvGraphicFramePr>
          <p:nvPr/>
        </p:nvGraphicFramePr>
        <p:xfrm>
          <a:off x="4191000" y="4038600"/>
          <a:ext cx="43434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87" name="Формула" r:id="rId4" imgW="1307880" imgH="203040" progId="Equation.3">
                  <p:embed/>
                </p:oleObj>
              </mc:Choice>
              <mc:Fallback>
                <p:oleObj name="Формула" r:id="rId4" imgW="1307880" imgH="203040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038600"/>
                        <a:ext cx="4343400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986" name="Object 4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88" name="Формула" r:id="rId6" imgW="114120" imgH="215640" progId="Equation.3">
                  <p:embed/>
                </p:oleObj>
              </mc:Choice>
              <mc:Fallback>
                <p:oleObj name="Формула" r:id="rId6" imgW="114120" imgH="21564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987" name="Text Box 43"/>
          <p:cNvSpPr txBox="1">
            <a:spLocks noChangeArrowheads="1"/>
          </p:cNvSpPr>
          <p:nvPr/>
        </p:nvSpPr>
        <p:spPr bwMode="auto">
          <a:xfrm>
            <a:off x="1981200" y="34893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65</a:t>
            </a:r>
            <a:r>
              <a:rPr lang="ru-RU" sz="2000" b="1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ru-RU" sz="20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8993" name="Text Box 49"/>
          <p:cNvSpPr txBox="1">
            <a:spLocks noChangeArrowheads="1"/>
          </p:cNvSpPr>
          <p:nvPr/>
        </p:nvSpPr>
        <p:spPr bwMode="auto">
          <a:xfrm>
            <a:off x="1981200" y="34893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65</a:t>
            </a:r>
            <a:r>
              <a:rPr lang="ru-RU" sz="2000" b="1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ru-RU" sz="20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8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8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8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8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89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89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89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89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89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89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89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89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8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8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8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89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89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89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89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89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89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89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89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8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8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38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5 0.21112 " pathEditMode="relative" ptsTypes="AA">
                                      <p:cBhvr>
                                        <p:cTn id="51" dur="1000" fill="hold"/>
                                        <p:tgtEl>
                                          <p:spTgt spid="3389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87" grpId="0"/>
      <p:bldP spid="338993" grpId="0"/>
      <p:bldP spid="33899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chemeClr val="bg1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2019" name="Group 3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342020" name="Freeform 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2021" name="Freeform 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2022" name="Freeform 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2023" name="Freeform 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2024" name="Freeform 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2025" name="Freeform 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2026" name="Freeform 1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2027" name="Freeform 1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42028" name="Group 12"/>
          <p:cNvGrpSpPr>
            <a:grpSpLocks/>
          </p:cNvGrpSpPr>
          <p:nvPr/>
        </p:nvGrpSpPr>
        <p:grpSpPr bwMode="auto">
          <a:xfrm>
            <a:off x="457200" y="1581150"/>
            <a:ext cx="2817813" cy="2720975"/>
            <a:chOff x="288" y="864"/>
            <a:chExt cx="1584" cy="1536"/>
          </a:xfrm>
        </p:grpSpPr>
        <p:sp>
          <p:nvSpPr>
            <p:cNvPr id="342029" name="Oval 13"/>
            <p:cNvSpPr>
              <a:spLocks noChangeArrowheads="1"/>
            </p:cNvSpPr>
            <p:nvPr/>
          </p:nvSpPr>
          <p:spPr bwMode="auto">
            <a:xfrm>
              <a:off x="288" y="864"/>
              <a:ext cx="1584" cy="15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2030" name="Oval 14"/>
            <p:cNvSpPr>
              <a:spLocks noChangeArrowheads="1"/>
            </p:cNvSpPr>
            <p:nvPr/>
          </p:nvSpPr>
          <p:spPr bwMode="auto">
            <a:xfrm>
              <a:off x="1056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2031" name="Text Box 15"/>
            <p:cNvSpPr txBox="1">
              <a:spLocks noChangeArrowheads="1"/>
            </p:cNvSpPr>
            <p:nvPr/>
          </p:nvSpPr>
          <p:spPr bwMode="auto">
            <a:xfrm>
              <a:off x="839" y="1584"/>
              <a:ext cx="378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   </a:t>
              </a:r>
              <a:r>
                <a:rPr lang="ru-RU" sz="2400"/>
                <a:t>О</a:t>
              </a:r>
            </a:p>
          </p:txBody>
        </p:sp>
      </p:grpSp>
      <p:sp>
        <p:nvSpPr>
          <p:cNvPr id="342032" name="Freeform 16"/>
          <p:cNvSpPr>
            <a:spLocks/>
          </p:cNvSpPr>
          <p:nvPr/>
        </p:nvSpPr>
        <p:spPr bwMode="auto">
          <a:xfrm>
            <a:off x="1857375" y="1581150"/>
            <a:ext cx="17463" cy="2720975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0" y="2640"/>
              </a:cxn>
            </a:cxnLst>
            <a:rect l="0" t="0" r="r" b="b"/>
            <a:pathLst>
              <a:path w="16" h="2640">
                <a:moveTo>
                  <a:pt x="16" y="0"/>
                </a:moveTo>
                <a:lnTo>
                  <a:pt x="0" y="2640"/>
                </a:lnTo>
              </a:path>
            </a:pathLst>
          </a:custGeom>
          <a:noFill/>
          <a:ln w="127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42043" name="Group 27"/>
          <p:cNvGrpSpPr>
            <a:grpSpLocks/>
          </p:cNvGrpSpPr>
          <p:nvPr/>
        </p:nvGrpSpPr>
        <p:grpSpPr bwMode="auto">
          <a:xfrm>
            <a:off x="1600200" y="914400"/>
            <a:ext cx="1676400" cy="3857625"/>
            <a:chOff x="1008" y="576"/>
            <a:chExt cx="1056" cy="2430"/>
          </a:xfrm>
        </p:grpSpPr>
        <p:sp>
          <p:nvSpPr>
            <p:cNvPr id="342034" name="Arc 18"/>
            <p:cNvSpPr>
              <a:spLocks/>
            </p:cNvSpPr>
            <p:nvPr/>
          </p:nvSpPr>
          <p:spPr bwMode="auto">
            <a:xfrm>
              <a:off x="1166" y="996"/>
              <a:ext cx="898" cy="1714"/>
            </a:xfrm>
            <a:custGeom>
              <a:avLst/>
              <a:gdLst>
                <a:gd name="G0" fmla="+- 256 0 0"/>
                <a:gd name="G1" fmla="+- 21600 0 0"/>
                <a:gd name="G2" fmla="+- 21600 0 0"/>
                <a:gd name="T0" fmla="*/ 256 w 21856"/>
                <a:gd name="T1" fmla="*/ 0 h 43200"/>
                <a:gd name="T2" fmla="*/ 0 w 21856"/>
                <a:gd name="T3" fmla="*/ 43198 h 43200"/>
                <a:gd name="T4" fmla="*/ 256 w 21856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56" h="43200" fill="none" extrusionOk="0">
                  <a:moveTo>
                    <a:pt x="255" y="0"/>
                  </a:moveTo>
                  <a:cubicBezTo>
                    <a:pt x="12185" y="0"/>
                    <a:pt x="21856" y="9670"/>
                    <a:pt x="21856" y="21600"/>
                  </a:cubicBezTo>
                  <a:cubicBezTo>
                    <a:pt x="21856" y="33529"/>
                    <a:pt x="12185" y="43200"/>
                    <a:pt x="256" y="43200"/>
                  </a:cubicBezTo>
                  <a:cubicBezTo>
                    <a:pt x="170" y="43200"/>
                    <a:pt x="85" y="43199"/>
                    <a:pt x="-1" y="43198"/>
                  </a:cubicBezTo>
                </a:path>
                <a:path w="21856" h="43200" stroke="0" extrusionOk="0">
                  <a:moveTo>
                    <a:pt x="255" y="0"/>
                  </a:moveTo>
                  <a:cubicBezTo>
                    <a:pt x="12185" y="0"/>
                    <a:pt x="21856" y="9670"/>
                    <a:pt x="21856" y="21600"/>
                  </a:cubicBezTo>
                  <a:cubicBezTo>
                    <a:pt x="21856" y="33529"/>
                    <a:pt x="12185" y="43200"/>
                    <a:pt x="256" y="43200"/>
                  </a:cubicBezTo>
                  <a:cubicBezTo>
                    <a:pt x="170" y="43200"/>
                    <a:pt x="85" y="43199"/>
                    <a:pt x="-1" y="43198"/>
                  </a:cubicBezTo>
                  <a:lnTo>
                    <a:pt x="256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2035" name="Text Box 19"/>
            <p:cNvSpPr txBox="1">
              <a:spLocks noChangeArrowheads="1"/>
            </p:cNvSpPr>
            <p:nvPr/>
          </p:nvSpPr>
          <p:spPr bwMode="auto">
            <a:xfrm>
              <a:off x="1008" y="576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FF0000"/>
                  </a:solidFill>
                  <a:latin typeface="Times New Roman" pitchFamily="18" charset="0"/>
                </a:rPr>
                <a:t>А</a:t>
              </a:r>
            </a:p>
          </p:txBody>
        </p:sp>
        <p:sp>
          <p:nvSpPr>
            <p:cNvPr id="342036" name="Text Box 20"/>
            <p:cNvSpPr txBox="1">
              <a:spLocks noChangeArrowheads="1"/>
            </p:cNvSpPr>
            <p:nvPr/>
          </p:nvSpPr>
          <p:spPr bwMode="auto">
            <a:xfrm>
              <a:off x="1112" y="2679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FF0000"/>
                  </a:solidFill>
                  <a:latin typeface="Times New Roman" pitchFamily="18" charset="0"/>
                </a:rPr>
                <a:t>В</a:t>
              </a:r>
            </a:p>
          </p:txBody>
        </p:sp>
      </p:grpSp>
      <p:graphicFrame>
        <p:nvGraphicFramePr>
          <p:cNvPr id="342041" name="Object 25"/>
          <p:cNvGraphicFramePr>
            <a:graphicFrameLocks noChangeAspect="1"/>
          </p:cNvGraphicFramePr>
          <p:nvPr/>
        </p:nvGraphicFramePr>
        <p:xfrm>
          <a:off x="4038600" y="762000"/>
          <a:ext cx="4554538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42" name="Формула" r:id="rId4" imgW="1371600" imgH="203040" progId="Equation.3">
                  <p:embed/>
                </p:oleObj>
              </mc:Choice>
              <mc:Fallback>
                <p:oleObj name="Формула" r:id="rId4" imgW="1371600" imgH="20304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762000"/>
                        <a:ext cx="4554538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42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4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2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2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4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chemeClr val="bg1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7" name="Freeform 3"/>
          <p:cNvSpPr>
            <a:spLocks/>
          </p:cNvSpPr>
          <p:nvPr/>
        </p:nvSpPr>
        <p:spPr bwMode="auto">
          <a:xfrm>
            <a:off x="1600200" y="3340100"/>
            <a:ext cx="1447800" cy="1155700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400" y="0"/>
              </a:cxn>
              <a:cxn ang="0">
                <a:pos x="912" y="440"/>
              </a:cxn>
              <a:cxn ang="0">
                <a:pos x="768" y="584"/>
              </a:cxn>
              <a:cxn ang="0">
                <a:pos x="480" y="728"/>
              </a:cxn>
              <a:cxn ang="0">
                <a:pos x="192" y="728"/>
              </a:cxn>
              <a:cxn ang="0">
                <a:pos x="96" y="632"/>
              </a:cxn>
              <a:cxn ang="0">
                <a:pos x="0" y="632"/>
              </a:cxn>
            </a:cxnLst>
            <a:rect l="0" t="0" r="r" b="b"/>
            <a:pathLst>
              <a:path w="912" h="728">
                <a:moveTo>
                  <a:pt x="0" y="584"/>
                </a:moveTo>
                <a:lnTo>
                  <a:pt x="400" y="0"/>
                </a:lnTo>
                <a:lnTo>
                  <a:pt x="912" y="440"/>
                </a:lnTo>
                <a:lnTo>
                  <a:pt x="768" y="584"/>
                </a:lnTo>
                <a:lnTo>
                  <a:pt x="480" y="728"/>
                </a:lnTo>
                <a:lnTo>
                  <a:pt x="192" y="728"/>
                </a:lnTo>
                <a:lnTo>
                  <a:pt x="96" y="632"/>
                </a:lnTo>
                <a:lnTo>
                  <a:pt x="0" y="632"/>
                </a:lnTo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4068" name="Freeform 4"/>
          <p:cNvSpPr>
            <a:spLocks/>
          </p:cNvSpPr>
          <p:nvPr/>
        </p:nvSpPr>
        <p:spPr bwMode="auto">
          <a:xfrm>
            <a:off x="1371600" y="3324225"/>
            <a:ext cx="2120900" cy="1438275"/>
          </a:xfrm>
          <a:custGeom>
            <a:avLst/>
            <a:gdLst/>
            <a:ahLst/>
            <a:cxnLst>
              <a:cxn ang="0">
                <a:pos x="0" y="906"/>
              </a:cxn>
              <a:cxn ang="0">
                <a:pos x="540" y="0"/>
              </a:cxn>
              <a:cxn ang="0">
                <a:pos x="1336" y="688"/>
              </a:cxn>
            </a:cxnLst>
            <a:rect l="0" t="0" r="r" b="b"/>
            <a:pathLst>
              <a:path w="1336" h="906">
                <a:moveTo>
                  <a:pt x="0" y="906"/>
                </a:moveTo>
                <a:lnTo>
                  <a:pt x="540" y="0"/>
                </a:lnTo>
                <a:lnTo>
                  <a:pt x="1336" y="68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4069" name="Text Box 5"/>
          <p:cNvSpPr txBox="1">
            <a:spLocks noChangeArrowheads="1"/>
          </p:cNvSpPr>
          <p:nvPr/>
        </p:nvSpPr>
        <p:spPr bwMode="auto">
          <a:xfrm>
            <a:off x="1023938" y="4760913"/>
            <a:ext cx="298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</a:p>
        </p:txBody>
      </p:sp>
      <p:sp>
        <p:nvSpPr>
          <p:cNvPr id="344070" name="Text Box 6"/>
          <p:cNvSpPr txBox="1">
            <a:spLocks noChangeArrowheads="1"/>
          </p:cNvSpPr>
          <p:nvPr/>
        </p:nvSpPr>
        <p:spPr bwMode="auto">
          <a:xfrm>
            <a:off x="3435350" y="4414838"/>
            <a:ext cx="30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</a:t>
            </a:r>
          </a:p>
        </p:txBody>
      </p:sp>
      <p:grpSp>
        <p:nvGrpSpPr>
          <p:cNvPr id="344071" name="Group 7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344072" name="Freeform 8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4073" name="Freeform 9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4074" name="Freeform 10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4075" name="Freeform 11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4076" name="Freeform 12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4077" name="Freeform 13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4078" name="Freeform 14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4079" name="Freeform 15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44080" name="Group 16"/>
          <p:cNvGrpSpPr>
            <a:grpSpLocks/>
          </p:cNvGrpSpPr>
          <p:nvPr/>
        </p:nvGrpSpPr>
        <p:grpSpPr bwMode="auto">
          <a:xfrm>
            <a:off x="609600" y="1828800"/>
            <a:ext cx="3216275" cy="3162300"/>
            <a:chOff x="518" y="960"/>
            <a:chExt cx="2688" cy="2640"/>
          </a:xfrm>
        </p:grpSpPr>
        <p:sp>
          <p:nvSpPr>
            <p:cNvPr id="344081" name="Oval 17"/>
            <p:cNvSpPr>
              <a:spLocks noChangeArrowheads="1"/>
            </p:cNvSpPr>
            <p:nvPr/>
          </p:nvSpPr>
          <p:spPr bwMode="auto">
            <a:xfrm>
              <a:off x="518" y="960"/>
              <a:ext cx="2688" cy="26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4082" name="Oval 18"/>
            <p:cNvSpPr>
              <a:spLocks noChangeArrowheads="1"/>
            </p:cNvSpPr>
            <p:nvPr/>
          </p:nvSpPr>
          <p:spPr bwMode="auto">
            <a:xfrm>
              <a:off x="1821" y="2198"/>
              <a:ext cx="82" cy="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4083" name="Text Box 19"/>
            <p:cNvSpPr txBox="1">
              <a:spLocks noChangeArrowheads="1"/>
            </p:cNvSpPr>
            <p:nvPr/>
          </p:nvSpPr>
          <p:spPr bwMode="auto">
            <a:xfrm>
              <a:off x="1583" y="1920"/>
              <a:ext cx="633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    О</a:t>
              </a:r>
            </a:p>
          </p:txBody>
        </p:sp>
      </p:grpSp>
      <p:sp>
        <p:nvSpPr>
          <p:cNvPr id="344086" name="Arc 22"/>
          <p:cNvSpPr>
            <a:spLocks/>
          </p:cNvSpPr>
          <p:nvPr/>
        </p:nvSpPr>
        <p:spPr bwMode="auto">
          <a:xfrm rot="16014596" flipV="1">
            <a:off x="756444" y="1686719"/>
            <a:ext cx="2916238" cy="3200400"/>
          </a:xfrm>
          <a:custGeom>
            <a:avLst/>
            <a:gdLst>
              <a:gd name="G0" fmla="+- 17590 0 0"/>
              <a:gd name="G1" fmla="+- 21600 0 0"/>
              <a:gd name="G2" fmla="+- 21600 0 0"/>
              <a:gd name="T0" fmla="*/ 3576 w 39190"/>
              <a:gd name="T1" fmla="*/ 5163 h 43200"/>
              <a:gd name="T2" fmla="*/ 0 w 39190"/>
              <a:gd name="T3" fmla="*/ 34136 h 43200"/>
              <a:gd name="T4" fmla="*/ 17590 w 3919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190" h="43200" fill="none" extrusionOk="0">
                <a:moveTo>
                  <a:pt x="3576" y="5163"/>
                </a:moveTo>
                <a:cubicBezTo>
                  <a:pt x="7484" y="1830"/>
                  <a:pt x="12453" y="-1"/>
                  <a:pt x="17590" y="0"/>
                </a:cubicBezTo>
                <a:cubicBezTo>
                  <a:pt x="29519" y="0"/>
                  <a:pt x="39190" y="9670"/>
                  <a:pt x="39190" y="21600"/>
                </a:cubicBezTo>
                <a:cubicBezTo>
                  <a:pt x="39190" y="33529"/>
                  <a:pt x="29519" y="43200"/>
                  <a:pt x="17590" y="43200"/>
                </a:cubicBezTo>
                <a:cubicBezTo>
                  <a:pt x="10606" y="43200"/>
                  <a:pt x="4053" y="39823"/>
                  <a:pt x="-1" y="34136"/>
                </a:cubicBezTo>
              </a:path>
              <a:path w="39190" h="43200" stroke="0" extrusionOk="0">
                <a:moveTo>
                  <a:pt x="3576" y="5163"/>
                </a:moveTo>
                <a:cubicBezTo>
                  <a:pt x="7484" y="1830"/>
                  <a:pt x="12453" y="-1"/>
                  <a:pt x="17590" y="0"/>
                </a:cubicBezTo>
                <a:cubicBezTo>
                  <a:pt x="29519" y="0"/>
                  <a:pt x="39190" y="9670"/>
                  <a:pt x="39190" y="21600"/>
                </a:cubicBezTo>
                <a:cubicBezTo>
                  <a:pt x="39190" y="33529"/>
                  <a:pt x="29519" y="43200"/>
                  <a:pt x="17590" y="43200"/>
                </a:cubicBezTo>
                <a:cubicBezTo>
                  <a:pt x="10606" y="43200"/>
                  <a:pt x="4053" y="39823"/>
                  <a:pt x="-1" y="34136"/>
                </a:cubicBezTo>
                <a:lnTo>
                  <a:pt x="1759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4087" name="Text Box 23"/>
          <p:cNvSpPr txBox="1">
            <a:spLocks noChangeArrowheads="1"/>
          </p:cNvSpPr>
          <p:nvPr/>
        </p:nvSpPr>
        <p:spPr bwMode="auto">
          <a:xfrm>
            <a:off x="3810000" y="609600"/>
            <a:ext cx="5029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Если дуга АВ окружности с центром О больше полуокружности, то ее градусная мера считается равной</a:t>
            </a:r>
          </a:p>
        </p:txBody>
      </p:sp>
      <p:graphicFrame>
        <p:nvGraphicFramePr>
          <p:cNvPr id="344088" name="Object 24"/>
          <p:cNvGraphicFramePr>
            <a:graphicFrameLocks noChangeAspect="1"/>
          </p:cNvGraphicFramePr>
          <p:nvPr/>
        </p:nvGraphicFramePr>
        <p:xfrm>
          <a:off x="381000" y="5486400"/>
          <a:ext cx="8602663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093" name="Формула" r:id="rId4" imgW="2590560" imgH="203040" progId="Equation.3">
                  <p:embed/>
                </p:oleObj>
              </mc:Choice>
              <mc:Fallback>
                <p:oleObj name="Формула" r:id="rId4" imgW="2590560" imgH="20304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486400"/>
                        <a:ext cx="8602663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89" name="Object 2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094" name="Формула" r:id="rId6" imgW="114120" imgH="215640" progId="Equation.3">
                  <p:embed/>
                </p:oleObj>
              </mc:Choice>
              <mc:Fallback>
                <p:oleObj name="Формула" r:id="rId6" imgW="114120" imgH="21564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4090" name="Text Box 26"/>
          <p:cNvSpPr txBox="1">
            <a:spLocks noChangeArrowheads="1"/>
          </p:cNvSpPr>
          <p:nvPr/>
        </p:nvSpPr>
        <p:spPr bwMode="auto">
          <a:xfrm>
            <a:off x="1981200" y="34893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65</a:t>
            </a:r>
            <a:r>
              <a:rPr lang="ru-RU" sz="2000" b="1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ru-RU" sz="20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4091" name="Text Box 27"/>
          <p:cNvSpPr txBox="1">
            <a:spLocks noChangeArrowheads="1"/>
          </p:cNvSpPr>
          <p:nvPr/>
        </p:nvSpPr>
        <p:spPr bwMode="auto">
          <a:xfrm>
            <a:off x="2133600" y="48768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295</a:t>
            </a:r>
            <a:r>
              <a:rPr lang="ru-RU" sz="2000" b="1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ru-RU" sz="20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44092" name="Object 28"/>
          <p:cNvGraphicFramePr>
            <a:graphicFrameLocks noChangeAspect="1"/>
          </p:cNvGraphicFramePr>
          <p:nvPr/>
        </p:nvGraphicFramePr>
        <p:xfrm>
          <a:off x="4495800" y="2514600"/>
          <a:ext cx="295275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095" name="Формула" r:id="rId8" imgW="888840" imgH="203040" progId="Equation.3">
                  <p:embed/>
                </p:oleObj>
              </mc:Choice>
              <mc:Fallback>
                <p:oleObj name="Формула" r:id="rId8" imgW="888840" imgH="20304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514600"/>
                        <a:ext cx="2952750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4093" name="Text Box 29"/>
          <p:cNvSpPr txBox="1">
            <a:spLocks noChangeArrowheads="1"/>
          </p:cNvSpPr>
          <p:nvPr/>
        </p:nvSpPr>
        <p:spPr bwMode="auto">
          <a:xfrm>
            <a:off x="1981200" y="34893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65</a:t>
            </a:r>
            <a:r>
              <a:rPr lang="ru-RU" sz="2000" b="1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ru-RU" sz="20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4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4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4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44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4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4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4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40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40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40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40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40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40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40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40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4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4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4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40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40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40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40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40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40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40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40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44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44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4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0.025 0.2178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344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" y="10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4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3.7037E-6 L -0.09166 -0.5067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44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" y="-2530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3440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86" grpId="0" animBg="1"/>
      <p:bldP spid="344090" grpId="0"/>
      <p:bldP spid="344091" grpId="0"/>
      <p:bldP spid="344091" grpId="1"/>
      <p:bldP spid="344091" grpId="2"/>
      <p:bldP spid="344093" grpId="0"/>
      <p:bldP spid="34409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chemeClr val="bg1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6114" name="Group 2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346115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16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17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18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19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20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21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6122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46127" name="Freeform 15"/>
          <p:cNvSpPr>
            <a:spLocks/>
          </p:cNvSpPr>
          <p:nvPr/>
        </p:nvSpPr>
        <p:spPr bwMode="auto">
          <a:xfrm>
            <a:off x="879475" y="2451100"/>
            <a:ext cx="2895600" cy="127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24" y="80"/>
              </a:cxn>
            </a:cxnLst>
            <a:rect l="0" t="0" r="r" b="b"/>
            <a:pathLst>
              <a:path w="1824" h="80">
                <a:moveTo>
                  <a:pt x="0" y="0"/>
                </a:moveTo>
                <a:lnTo>
                  <a:pt x="1824" y="80"/>
                </a:lnTo>
              </a:path>
            </a:pathLst>
          </a:custGeom>
          <a:noFill/>
          <a:ln w="127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6130" name="Text Box 18"/>
          <p:cNvSpPr txBox="1">
            <a:spLocks noChangeArrowheads="1"/>
          </p:cNvSpPr>
          <p:nvPr/>
        </p:nvSpPr>
        <p:spPr bwMode="auto">
          <a:xfrm rot="-155640">
            <a:off x="1539875" y="7620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346131" name="Text Box 19"/>
          <p:cNvSpPr txBox="1">
            <a:spLocks noChangeArrowheads="1"/>
          </p:cNvSpPr>
          <p:nvPr/>
        </p:nvSpPr>
        <p:spPr bwMode="auto">
          <a:xfrm>
            <a:off x="3749675" y="22860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</a:rPr>
              <a:t>В</a:t>
            </a:r>
          </a:p>
        </p:txBody>
      </p:sp>
      <p:graphicFrame>
        <p:nvGraphicFramePr>
          <p:cNvPr id="346132" name="Object 20"/>
          <p:cNvGraphicFramePr>
            <a:graphicFrameLocks noChangeAspect="1"/>
          </p:cNvGraphicFramePr>
          <p:nvPr/>
        </p:nvGraphicFramePr>
        <p:xfrm>
          <a:off x="3810000" y="609600"/>
          <a:ext cx="4849813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46" name="Формула" r:id="rId4" imgW="1460160" imgH="203040" progId="Equation.3">
                  <p:embed/>
                </p:oleObj>
              </mc:Choice>
              <mc:Fallback>
                <p:oleObj name="Формула" r:id="rId4" imgW="1460160" imgH="20304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609600"/>
                        <a:ext cx="4849813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6133" name="Freeform 21"/>
          <p:cNvSpPr>
            <a:spLocks/>
          </p:cNvSpPr>
          <p:nvPr/>
        </p:nvSpPr>
        <p:spPr bwMode="auto">
          <a:xfrm>
            <a:off x="1133475" y="1714500"/>
            <a:ext cx="1168400" cy="800100"/>
          </a:xfrm>
          <a:custGeom>
            <a:avLst/>
            <a:gdLst/>
            <a:ahLst/>
            <a:cxnLst>
              <a:cxn ang="0">
                <a:pos x="736" y="504"/>
              </a:cxn>
              <a:cxn ang="0">
                <a:pos x="0" y="0"/>
              </a:cxn>
            </a:cxnLst>
            <a:rect l="0" t="0" r="r" b="b"/>
            <a:pathLst>
              <a:path w="736" h="504">
                <a:moveTo>
                  <a:pt x="736" y="504"/>
                </a:moveTo>
                <a:lnTo>
                  <a:pt x="0" y="0"/>
                </a:ln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6134" name="Line 22"/>
          <p:cNvSpPr>
            <a:spLocks noChangeShapeType="1"/>
          </p:cNvSpPr>
          <p:nvPr/>
        </p:nvSpPr>
        <p:spPr bwMode="auto">
          <a:xfrm flipH="1" flipV="1">
            <a:off x="1768475" y="1219200"/>
            <a:ext cx="53340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6135" name="Text Box 23"/>
          <p:cNvSpPr txBox="1">
            <a:spLocks noChangeArrowheads="1"/>
          </p:cNvSpPr>
          <p:nvPr/>
        </p:nvSpPr>
        <p:spPr bwMode="auto">
          <a:xfrm rot="-155640">
            <a:off x="701675" y="12954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</a:rPr>
              <a:t>С</a:t>
            </a:r>
          </a:p>
        </p:txBody>
      </p:sp>
      <p:sp>
        <p:nvSpPr>
          <p:cNvPr id="346136" name="Text Box 24"/>
          <p:cNvSpPr txBox="1">
            <a:spLocks noChangeArrowheads="1"/>
          </p:cNvSpPr>
          <p:nvPr/>
        </p:nvSpPr>
        <p:spPr bwMode="auto">
          <a:xfrm rot="-155640">
            <a:off x="320675" y="22098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D</a:t>
            </a:r>
            <a:endParaRPr lang="ru-RU" sz="2800" b="1">
              <a:solidFill>
                <a:srgbClr val="FF0000"/>
              </a:solidFill>
            </a:endParaRPr>
          </a:p>
        </p:txBody>
      </p:sp>
      <p:grpSp>
        <p:nvGrpSpPr>
          <p:cNvPr id="346123" name="Group 11"/>
          <p:cNvGrpSpPr>
            <a:grpSpLocks/>
          </p:cNvGrpSpPr>
          <p:nvPr/>
        </p:nvGrpSpPr>
        <p:grpSpPr bwMode="auto">
          <a:xfrm>
            <a:off x="854075" y="1143000"/>
            <a:ext cx="2895600" cy="2819400"/>
            <a:chOff x="288" y="864"/>
            <a:chExt cx="1584" cy="1536"/>
          </a:xfrm>
        </p:grpSpPr>
        <p:sp>
          <p:nvSpPr>
            <p:cNvPr id="346124" name="Oval 12"/>
            <p:cNvSpPr>
              <a:spLocks noChangeArrowheads="1"/>
            </p:cNvSpPr>
            <p:nvPr/>
          </p:nvSpPr>
          <p:spPr bwMode="auto">
            <a:xfrm>
              <a:off x="288" y="864"/>
              <a:ext cx="1584" cy="15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6125" name="Oval 13"/>
            <p:cNvSpPr>
              <a:spLocks noChangeArrowheads="1"/>
            </p:cNvSpPr>
            <p:nvPr/>
          </p:nvSpPr>
          <p:spPr bwMode="auto">
            <a:xfrm>
              <a:off x="1056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6126" name="Text Box 14"/>
            <p:cNvSpPr txBox="1">
              <a:spLocks noChangeArrowheads="1"/>
            </p:cNvSpPr>
            <p:nvPr/>
          </p:nvSpPr>
          <p:spPr bwMode="auto">
            <a:xfrm>
              <a:off x="839" y="1584"/>
              <a:ext cx="3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   </a:t>
              </a:r>
              <a:r>
                <a:rPr lang="ru-RU" sz="2400"/>
                <a:t>О</a:t>
              </a:r>
            </a:p>
          </p:txBody>
        </p:sp>
      </p:grpSp>
      <p:sp>
        <p:nvSpPr>
          <p:cNvPr id="346129" name="Arc 17"/>
          <p:cNvSpPr>
            <a:spLocks/>
          </p:cNvSpPr>
          <p:nvPr/>
        </p:nvSpPr>
        <p:spPr bwMode="auto">
          <a:xfrm rot="-5125653">
            <a:off x="1766093" y="542132"/>
            <a:ext cx="1408113" cy="2679700"/>
          </a:xfrm>
          <a:custGeom>
            <a:avLst/>
            <a:gdLst>
              <a:gd name="G0" fmla="+- 0 0 0"/>
              <a:gd name="G1" fmla="+- 18381 0 0"/>
              <a:gd name="G2" fmla="+- 21600 0 0"/>
              <a:gd name="T0" fmla="*/ 11345 w 21600"/>
              <a:gd name="T1" fmla="*/ 0 h 39951"/>
              <a:gd name="T2" fmla="*/ 1136 w 21600"/>
              <a:gd name="T3" fmla="*/ 39951 h 39951"/>
              <a:gd name="T4" fmla="*/ 0 w 21600"/>
              <a:gd name="T5" fmla="*/ 18381 h 399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9951" fill="none" extrusionOk="0">
                <a:moveTo>
                  <a:pt x="11344" y="0"/>
                </a:moveTo>
                <a:cubicBezTo>
                  <a:pt x="17719" y="3934"/>
                  <a:pt x="21600" y="10890"/>
                  <a:pt x="21600" y="18381"/>
                </a:cubicBezTo>
                <a:cubicBezTo>
                  <a:pt x="21600" y="29868"/>
                  <a:pt x="12607" y="39346"/>
                  <a:pt x="1136" y="39951"/>
                </a:cubicBezTo>
              </a:path>
              <a:path w="21600" h="39951" stroke="0" extrusionOk="0">
                <a:moveTo>
                  <a:pt x="11344" y="0"/>
                </a:moveTo>
                <a:cubicBezTo>
                  <a:pt x="17719" y="3934"/>
                  <a:pt x="21600" y="10890"/>
                  <a:pt x="21600" y="18381"/>
                </a:cubicBezTo>
                <a:cubicBezTo>
                  <a:pt x="21600" y="29868"/>
                  <a:pt x="12607" y="39346"/>
                  <a:pt x="1136" y="39951"/>
                </a:cubicBezTo>
                <a:lnTo>
                  <a:pt x="0" y="18381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6137" name="Text Box 25"/>
          <p:cNvSpPr txBox="1">
            <a:spLocks noChangeArrowheads="1"/>
          </p:cNvSpPr>
          <p:nvPr/>
        </p:nvSpPr>
        <p:spPr bwMode="auto">
          <a:xfrm>
            <a:off x="2209800" y="20574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</a:t>
            </a:r>
            <a:r>
              <a:rPr 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ru-RU" sz="2000" b="1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ru-RU" sz="20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6138" name="Text Box 26"/>
          <p:cNvSpPr txBox="1">
            <a:spLocks noChangeArrowheads="1"/>
          </p:cNvSpPr>
          <p:nvPr/>
        </p:nvSpPr>
        <p:spPr bwMode="auto">
          <a:xfrm>
            <a:off x="1600200" y="18288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30</a:t>
            </a:r>
            <a:r>
              <a:rPr lang="ru-RU" sz="2000" b="1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ru-RU" sz="20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6139" name="Arc 27"/>
          <p:cNvSpPr>
            <a:spLocks/>
          </p:cNvSpPr>
          <p:nvPr/>
        </p:nvSpPr>
        <p:spPr bwMode="auto">
          <a:xfrm rot="6669104">
            <a:off x="985838" y="1247775"/>
            <a:ext cx="2497138" cy="2897187"/>
          </a:xfrm>
          <a:custGeom>
            <a:avLst/>
            <a:gdLst>
              <a:gd name="G0" fmla="+- 16720 0 0"/>
              <a:gd name="G1" fmla="+- 21600 0 0"/>
              <a:gd name="G2" fmla="+- 21600 0 0"/>
              <a:gd name="T0" fmla="*/ 8486 w 38320"/>
              <a:gd name="T1" fmla="*/ 1631 h 43200"/>
              <a:gd name="T2" fmla="*/ 0 w 38320"/>
              <a:gd name="T3" fmla="*/ 35275 h 43200"/>
              <a:gd name="T4" fmla="*/ 16720 w 3832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320" h="43200" fill="none" extrusionOk="0">
                <a:moveTo>
                  <a:pt x="8485" y="1630"/>
                </a:moveTo>
                <a:cubicBezTo>
                  <a:pt x="11097" y="554"/>
                  <a:pt x="13895" y="-1"/>
                  <a:pt x="16720" y="0"/>
                </a:cubicBezTo>
                <a:cubicBezTo>
                  <a:pt x="28649" y="0"/>
                  <a:pt x="38320" y="9670"/>
                  <a:pt x="38320" y="21600"/>
                </a:cubicBezTo>
                <a:cubicBezTo>
                  <a:pt x="38320" y="33529"/>
                  <a:pt x="28649" y="43200"/>
                  <a:pt x="16720" y="43200"/>
                </a:cubicBezTo>
                <a:cubicBezTo>
                  <a:pt x="10240" y="43200"/>
                  <a:pt x="4102" y="40290"/>
                  <a:pt x="0" y="35274"/>
                </a:cubicBezTo>
              </a:path>
              <a:path w="38320" h="43200" stroke="0" extrusionOk="0">
                <a:moveTo>
                  <a:pt x="8485" y="1630"/>
                </a:moveTo>
                <a:cubicBezTo>
                  <a:pt x="11097" y="554"/>
                  <a:pt x="13895" y="-1"/>
                  <a:pt x="16720" y="0"/>
                </a:cubicBezTo>
                <a:cubicBezTo>
                  <a:pt x="28649" y="0"/>
                  <a:pt x="38320" y="9670"/>
                  <a:pt x="38320" y="21600"/>
                </a:cubicBezTo>
                <a:cubicBezTo>
                  <a:pt x="38320" y="33529"/>
                  <a:pt x="28649" y="43200"/>
                  <a:pt x="16720" y="43200"/>
                </a:cubicBezTo>
                <a:cubicBezTo>
                  <a:pt x="10240" y="43200"/>
                  <a:pt x="4102" y="40290"/>
                  <a:pt x="0" y="35274"/>
                </a:cubicBezTo>
                <a:lnTo>
                  <a:pt x="16720" y="2160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46140" name="Object 28"/>
          <p:cNvGraphicFramePr>
            <a:graphicFrameLocks noChangeAspect="1"/>
          </p:cNvGraphicFramePr>
          <p:nvPr/>
        </p:nvGraphicFramePr>
        <p:xfrm>
          <a:off x="2057400" y="4419600"/>
          <a:ext cx="5903913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47" name="Формула" r:id="rId6" imgW="1777680" imgH="203040" progId="Equation.3">
                  <p:embed/>
                </p:oleObj>
              </mc:Choice>
              <mc:Fallback>
                <p:oleObj name="Формула" r:id="rId6" imgW="1777680" imgH="20304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419600"/>
                        <a:ext cx="5903913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6142" name="Arc 30"/>
          <p:cNvSpPr>
            <a:spLocks/>
          </p:cNvSpPr>
          <p:nvPr/>
        </p:nvSpPr>
        <p:spPr bwMode="auto">
          <a:xfrm rot="6737017">
            <a:off x="1158875" y="1504950"/>
            <a:ext cx="1944688" cy="2897188"/>
          </a:xfrm>
          <a:custGeom>
            <a:avLst/>
            <a:gdLst>
              <a:gd name="G0" fmla="+- 8234 0 0"/>
              <a:gd name="G1" fmla="+- 21600 0 0"/>
              <a:gd name="G2" fmla="+- 21600 0 0"/>
              <a:gd name="T0" fmla="*/ 0 w 29834"/>
              <a:gd name="T1" fmla="*/ 1631 h 43200"/>
              <a:gd name="T2" fmla="*/ 3492 w 29834"/>
              <a:gd name="T3" fmla="*/ 42673 h 43200"/>
              <a:gd name="T4" fmla="*/ 8234 w 29834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834" h="43200" fill="none" extrusionOk="0">
                <a:moveTo>
                  <a:pt x="-1" y="1630"/>
                </a:moveTo>
                <a:cubicBezTo>
                  <a:pt x="2611" y="554"/>
                  <a:pt x="5409" y="-1"/>
                  <a:pt x="8234" y="0"/>
                </a:cubicBezTo>
                <a:cubicBezTo>
                  <a:pt x="20163" y="0"/>
                  <a:pt x="29834" y="9670"/>
                  <a:pt x="29834" y="21600"/>
                </a:cubicBezTo>
                <a:cubicBezTo>
                  <a:pt x="29834" y="33529"/>
                  <a:pt x="20163" y="43200"/>
                  <a:pt x="8234" y="43200"/>
                </a:cubicBezTo>
                <a:cubicBezTo>
                  <a:pt x="6638" y="43200"/>
                  <a:pt x="5048" y="43023"/>
                  <a:pt x="3491" y="42673"/>
                </a:cubicBezTo>
              </a:path>
              <a:path w="29834" h="43200" stroke="0" extrusionOk="0">
                <a:moveTo>
                  <a:pt x="-1" y="1630"/>
                </a:moveTo>
                <a:cubicBezTo>
                  <a:pt x="2611" y="554"/>
                  <a:pt x="5409" y="-1"/>
                  <a:pt x="8234" y="0"/>
                </a:cubicBezTo>
                <a:cubicBezTo>
                  <a:pt x="20163" y="0"/>
                  <a:pt x="29834" y="9670"/>
                  <a:pt x="29834" y="21600"/>
                </a:cubicBezTo>
                <a:cubicBezTo>
                  <a:pt x="29834" y="33529"/>
                  <a:pt x="20163" y="43200"/>
                  <a:pt x="8234" y="43200"/>
                </a:cubicBezTo>
                <a:cubicBezTo>
                  <a:pt x="6638" y="43200"/>
                  <a:pt x="5048" y="43023"/>
                  <a:pt x="3491" y="42673"/>
                </a:cubicBezTo>
                <a:lnTo>
                  <a:pt x="8234" y="21600"/>
                </a:lnTo>
                <a:close/>
              </a:path>
            </a:pathLst>
          </a:custGeom>
          <a:noFill/>
          <a:ln w="38100">
            <a:solidFill>
              <a:srgbClr val="CC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46143" name="Object 31"/>
          <p:cNvGraphicFramePr>
            <a:graphicFrameLocks noChangeAspect="1"/>
          </p:cNvGraphicFramePr>
          <p:nvPr/>
        </p:nvGraphicFramePr>
        <p:xfrm>
          <a:off x="2057400" y="5181600"/>
          <a:ext cx="586105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48" name="Формула" r:id="rId8" imgW="1765080" imgH="203040" progId="Equation.3">
                  <p:embed/>
                </p:oleObj>
              </mc:Choice>
              <mc:Fallback>
                <p:oleObj name="Формула" r:id="rId8" imgW="1765080" imgH="20304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181600"/>
                        <a:ext cx="5861050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6144" name="Arc 32"/>
          <p:cNvSpPr>
            <a:spLocks/>
          </p:cNvSpPr>
          <p:nvPr/>
        </p:nvSpPr>
        <p:spPr bwMode="auto">
          <a:xfrm rot="6737017">
            <a:off x="1200944" y="1561306"/>
            <a:ext cx="1944688" cy="2822575"/>
          </a:xfrm>
          <a:custGeom>
            <a:avLst/>
            <a:gdLst>
              <a:gd name="G0" fmla="+- 8234 0 0"/>
              <a:gd name="G1" fmla="+- 21600 0 0"/>
              <a:gd name="G2" fmla="+- 21600 0 0"/>
              <a:gd name="T0" fmla="*/ 0 w 29834"/>
              <a:gd name="T1" fmla="*/ 1631 h 42074"/>
              <a:gd name="T2" fmla="*/ 15117 w 29834"/>
              <a:gd name="T3" fmla="*/ 42074 h 42074"/>
              <a:gd name="T4" fmla="*/ 8234 w 29834"/>
              <a:gd name="T5" fmla="*/ 21600 h 42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834" h="42074" fill="none" extrusionOk="0">
                <a:moveTo>
                  <a:pt x="-1" y="1630"/>
                </a:moveTo>
                <a:cubicBezTo>
                  <a:pt x="2611" y="554"/>
                  <a:pt x="5409" y="-1"/>
                  <a:pt x="8234" y="0"/>
                </a:cubicBezTo>
                <a:cubicBezTo>
                  <a:pt x="20163" y="0"/>
                  <a:pt x="29834" y="9670"/>
                  <a:pt x="29834" y="21600"/>
                </a:cubicBezTo>
                <a:cubicBezTo>
                  <a:pt x="29834" y="30876"/>
                  <a:pt x="23910" y="39117"/>
                  <a:pt x="15116" y="42073"/>
                </a:cubicBezTo>
              </a:path>
              <a:path w="29834" h="42074" stroke="0" extrusionOk="0">
                <a:moveTo>
                  <a:pt x="-1" y="1630"/>
                </a:moveTo>
                <a:cubicBezTo>
                  <a:pt x="2611" y="554"/>
                  <a:pt x="5409" y="-1"/>
                  <a:pt x="8234" y="0"/>
                </a:cubicBezTo>
                <a:cubicBezTo>
                  <a:pt x="20163" y="0"/>
                  <a:pt x="29834" y="9670"/>
                  <a:pt x="29834" y="21600"/>
                </a:cubicBezTo>
                <a:cubicBezTo>
                  <a:pt x="29834" y="30876"/>
                  <a:pt x="23910" y="39117"/>
                  <a:pt x="15116" y="42073"/>
                </a:cubicBezTo>
                <a:lnTo>
                  <a:pt x="8234" y="21600"/>
                </a:lnTo>
                <a:close/>
              </a:path>
            </a:pathLst>
          </a:custGeom>
          <a:noFill/>
          <a:ln w="3810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46145" name="Object 33"/>
          <p:cNvGraphicFramePr>
            <a:graphicFrameLocks noChangeAspect="1"/>
          </p:cNvGraphicFramePr>
          <p:nvPr/>
        </p:nvGraphicFramePr>
        <p:xfrm>
          <a:off x="2114550" y="5867400"/>
          <a:ext cx="269875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49" name="Формула" r:id="rId10" imgW="812520" imgH="203040" progId="Equation.3">
                  <p:embed/>
                </p:oleObj>
              </mc:Choice>
              <mc:Fallback>
                <p:oleObj name="Формула" r:id="rId10" imgW="812520" imgH="20304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550" y="5867400"/>
                        <a:ext cx="2698750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6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6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6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4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46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6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6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6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46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46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6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6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6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46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46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46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4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4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29" grpId="0" animBg="1"/>
      <p:bldP spid="346129" grpId="1" animBg="1"/>
      <p:bldP spid="346139" grpId="0" animBg="1"/>
      <p:bldP spid="346139" grpId="1" animBg="1"/>
      <p:bldP spid="346142" grpId="0" animBg="1"/>
      <p:bldP spid="346142" grpId="1" animBg="1"/>
      <p:bldP spid="3461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1" name="Text Box 31"/>
          <p:cNvSpPr txBox="1">
            <a:spLocks noChangeArrowheads="1"/>
          </p:cNvSpPr>
          <p:nvPr/>
        </p:nvSpPr>
        <p:spPr bwMode="auto">
          <a:xfrm>
            <a:off x="1828800" y="1447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endParaRPr lang="ru-RU" sz="2400" b="1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8195" name="Text Box 35"/>
          <p:cNvSpPr txBox="1">
            <a:spLocks noChangeArrowheads="1"/>
          </p:cNvSpPr>
          <p:nvPr/>
        </p:nvSpPr>
        <p:spPr bwMode="auto">
          <a:xfrm>
            <a:off x="1828800" y="1828800"/>
            <a:ext cx="9906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300</a:t>
            </a:r>
            <a:r>
              <a:rPr lang="en-US" sz="2400" b="1" baseline="300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400" b="1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8163" name="Freeform 3"/>
          <p:cNvSpPr>
            <a:spLocks/>
          </p:cNvSpPr>
          <p:nvPr/>
        </p:nvSpPr>
        <p:spPr bwMode="auto">
          <a:xfrm>
            <a:off x="1600200" y="3340100"/>
            <a:ext cx="1308100" cy="1155700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400" y="0"/>
              </a:cxn>
              <a:cxn ang="0">
                <a:pos x="824" y="560"/>
              </a:cxn>
              <a:cxn ang="0">
                <a:pos x="768" y="584"/>
              </a:cxn>
              <a:cxn ang="0">
                <a:pos x="480" y="728"/>
              </a:cxn>
              <a:cxn ang="0">
                <a:pos x="192" y="728"/>
              </a:cxn>
              <a:cxn ang="0">
                <a:pos x="96" y="632"/>
              </a:cxn>
              <a:cxn ang="0">
                <a:pos x="0" y="632"/>
              </a:cxn>
            </a:cxnLst>
            <a:rect l="0" t="0" r="r" b="b"/>
            <a:pathLst>
              <a:path w="824" h="728">
                <a:moveTo>
                  <a:pt x="0" y="584"/>
                </a:moveTo>
                <a:lnTo>
                  <a:pt x="400" y="0"/>
                </a:lnTo>
                <a:lnTo>
                  <a:pt x="824" y="560"/>
                </a:lnTo>
                <a:lnTo>
                  <a:pt x="768" y="584"/>
                </a:lnTo>
                <a:lnTo>
                  <a:pt x="480" y="728"/>
                </a:lnTo>
                <a:lnTo>
                  <a:pt x="192" y="728"/>
                </a:lnTo>
                <a:lnTo>
                  <a:pt x="96" y="632"/>
                </a:lnTo>
                <a:lnTo>
                  <a:pt x="0" y="632"/>
                </a:lnTo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186" name="Text Box 26"/>
          <p:cNvSpPr txBox="1">
            <a:spLocks noChangeArrowheads="1"/>
          </p:cNvSpPr>
          <p:nvPr/>
        </p:nvSpPr>
        <p:spPr bwMode="auto">
          <a:xfrm>
            <a:off x="1981200" y="34893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ru-RU" sz="2000" b="1" baseline="30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8164" name="Freeform 4"/>
          <p:cNvSpPr>
            <a:spLocks/>
          </p:cNvSpPr>
          <p:nvPr/>
        </p:nvSpPr>
        <p:spPr bwMode="auto">
          <a:xfrm>
            <a:off x="1333500" y="3324225"/>
            <a:ext cx="1905000" cy="1412875"/>
          </a:xfrm>
          <a:custGeom>
            <a:avLst/>
            <a:gdLst/>
            <a:ahLst/>
            <a:cxnLst>
              <a:cxn ang="0">
                <a:pos x="0" y="890"/>
              </a:cxn>
              <a:cxn ang="0">
                <a:pos x="564" y="0"/>
              </a:cxn>
              <a:cxn ang="0">
                <a:pos x="1200" y="842"/>
              </a:cxn>
            </a:cxnLst>
            <a:rect l="0" t="0" r="r" b="b"/>
            <a:pathLst>
              <a:path w="1200" h="890">
                <a:moveTo>
                  <a:pt x="0" y="890"/>
                </a:moveTo>
                <a:lnTo>
                  <a:pt x="564" y="0"/>
                </a:lnTo>
                <a:lnTo>
                  <a:pt x="1200" y="842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165" name="Text Box 5"/>
          <p:cNvSpPr txBox="1">
            <a:spLocks noChangeArrowheads="1"/>
          </p:cNvSpPr>
          <p:nvPr/>
        </p:nvSpPr>
        <p:spPr bwMode="auto">
          <a:xfrm>
            <a:off x="1023938" y="4760913"/>
            <a:ext cx="298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</a:p>
        </p:txBody>
      </p:sp>
      <p:sp>
        <p:nvSpPr>
          <p:cNvPr id="348166" name="Text Box 6"/>
          <p:cNvSpPr txBox="1">
            <a:spLocks noChangeArrowheads="1"/>
          </p:cNvSpPr>
          <p:nvPr/>
        </p:nvSpPr>
        <p:spPr bwMode="auto">
          <a:xfrm>
            <a:off x="3200400" y="4648200"/>
            <a:ext cx="45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</a:p>
        </p:txBody>
      </p:sp>
      <p:grpSp>
        <p:nvGrpSpPr>
          <p:cNvPr id="348167" name="Group 7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348168" name="Freeform 8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8169" name="Freeform 9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8170" name="Freeform 10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8171" name="Freeform 11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8172" name="Freeform 12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8173" name="Freeform 13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8174" name="Freeform 14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8175" name="Freeform 15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48176" name="Group 16"/>
          <p:cNvGrpSpPr>
            <a:grpSpLocks/>
          </p:cNvGrpSpPr>
          <p:nvPr/>
        </p:nvGrpSpPr>
        <p:grpSpPr bwMode="auto">
          <a:xfrm>
            <a:off x="609600" y="1828800"/>
            <a:ext cx="3216275" cy="3162300"/>
            <a:chOff x="518" y="960"/>
            <a:chExt cx="2688" cy="2640"/>
          </a:xfrm>
        </p:grpSpPr>
        <p:sp>
          <p:nvSpPr>
            <p:cNvPr id="348177" name="Oval 17"/>
            <p:cNvSpPr>
              <a:spLocks noChangeArrowheads="1"/>
            </p:cNvSpPr>
            <p:nvPr/>
          </p:nvSpPr>
          <p:spPr bwMode="auto">
            <a:xfrm>
              <a:off x="518" y="960"/>
              <a:ext cx="2688" cy="26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178" name="Oval 18"/>
            <p:cNvSpPr>
              <a:spLocks noChangeArrowheads="1"/>
            </p:cNvSpPr>
            <p:nvPr/>
          </p:nvSpPr>
          <p:spPr bwMode="auto">
            <a:xfrm>
              <a:off x="1821" y="2198"/>
              <a:ext cx="82" cy="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179" name="Text Box 19"/>
            <p:cNvSpPr txBox="1">
              <a:spLocks noChangeArrowheads="1"/>
            </p:cNvSpPr>
            <p:nvPr/>
          </p:nvSpPr>
          <p:spPr bwMode="auto">
            <a:xfrm>
              <a:off x="1583" y="1920"/>
              <a:ext cx="633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    О</a:t>
              </a:r>
            </a:p>
          </p:txBody>
        </p:sp>
      </p:grpSp>
      <p:sp>
        <p:nvSpPr>
          <p:cNvPr id="348181" name="Arc 21"/>
          <p:cNvSpPr>
            <a:spLocks/>
          </p:cNvSpPr>
          <p:nvPr/>
        </p:nvSpPr>
        <p:spPr bwMode="auto">
          <a:xfrm rot="4846241">
            <a:off x="1510507" y="3363119"/>
            <a:ext cx="1392237" cy="1889125"/>
          </a:xfrm>
          <a:custGeom>
            <a:avLst/>
            <a:gdLst>
              <a:gd name="G0" fmla="+- 0 0 0"/>
              <a:gd name="G1" fmla="+- 10998 0 0"/>
              <a:gd name="G2" fmla="+- 21600 0 0"/>
              <a:gd name="T0" fmla="*/ 18590 w 21600"/>
              <a:gd name="T1" fmla="*/ 0 h 26242"/>
              <a:gd name="T2" fmla="*/ 15303 w 21600"/>
              <a:gd name="T3" fmla="*/ 26242 h 26242"/>
              <a:gd name="T4" fmla="*/ 0 w 21600"/>
              <a:gd name="T5" fmla="*/ 10998 h 26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6242" fill="none" extrusionOk="0">
                <a:moveTo>
                  <a:pt x="18590" y="-1"/>
                </a:moveTo>
                <a:cubicBezTo>
                  <a:pt x="20560" y="3330"/>
                  <a:pt x="21600" y="7128"/>
                  <a:pt x="21600" y="10998"/>
                </a:cubicBezTo>
                <a:cubicBezTo>
                  <a:pt x="21600" y="16712"/>
                  <a:pt x="19335" y="22193"/>
                  <a:pt x="15302" y="26241"/>
                </a:cubicBezTo>
              </a:path>
              <a:path w="21600" h="26242" stroke="0" extrusionOk="0">
                <a:moveTo>
                  <a:pt x="18590" y="-1"/>
                </a:moveTo>
                <a:cubicBezTo>
                  <a:pt x="20560" y="3330"/>
                  <a:pt x="21600" y="7128"/>
                  <a:pt x="21600" y="10998"/>
                </a:cubicBezTo>
                <a:cubicBezTo>
                  <a:pt x="21600" y="16712"/>
                  <a:pt x="19335" y="22193"/>
                  <a:pt x="15302" y="26241"/>
                </a:cubicBezTo>
                <a:lnTo>
                  <a:pt x="0" y="10998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182" name="Text Box 22"/>
          <p:cNvSpPr txBox="1">
            <a:spLocks noChangeArrowheads="1"/>
          </p:cNvSpPr>
          <p:nvPr/>
        </p:nvSpPr>
        <p:spPr bwMode="auto">
          <a:xfrm>
            <a:off x="1447800" y="4572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Найти</a:t>
            </a:r>
            <a:r>
              <a:rPr lang="en-US" sz="2400"/>
              <a:t>    </a:t>
            </a:r>
            <a:r>
              <a:rPr lang="ru-RU" sz="2400"/>
              <a:t> </a:t>
            </a:r>
            <a:r>
              <a:rPr lang="en-US" sz="2400"/>
              <a:t>            ,     </a:t>
            </a:r>
            <a:r>
              <a:rPr lang="ru-RU" sz="2400"/>
              <a:t> </a:t>
            </a:r>
            <a:r>
              <a:rPr lang="en-US" sz="2400"/>
              <a:t>            ,  </a:t>
            </a:r>
            <a:r>
              <a:rPr lang="ru-RU" sz="2400"/>
              <a:t>хорду</a:t>
            </a:r>
            <a:r>
              <a:rPr lang="en-US" sz="2400"/>
              <a:t> </a:t>
            </a:r>
            <a:r>
              <a:rPr lang="ru-RU" sz="2400"/>
              <a:t>АВ</a:t>
            </a:r>
            <a:r>
              <a:rPr lang="en-US" sz="2400"/>
              <a:t>.</a:t>
            </a:r>
            <a:endParaRPr lang="ru-RU" sz="2400"/>
          </a:p>
        </p:txBody>
      </p:sp>
      <p:graphicFrame>
        <p:nvGraphicFramePr>
          <p:cNvPr id="348183" name="Object 23"/>
          <p:cNvGraphicFramePr>
            <a:graphicFrameLocks noChangeAspect="1"/>
          </p:cNvGraphicFramePr>
          <p:nvPr/>
        </p:nvGraphicFramePr>
        <p:xfrm>
          <a:off x="2895600" y="5562600"/>
          <a:ext cx="573722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5" name="Формула" r:id="rId4" imgW="1726920" imgH="203040" progId="Equation.3">
                  <p:embed/>
                </p:oleObj>
              </mc:Choice>
              <mc:Fallback>
                <p:oleObj name="Формула" r:id="rId4" imgW="1726920" imgH="20304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562600"/>
                        <a:ext cx="5737225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84" name="Object 2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6" name="Формула" r:id="rId6" imgW="114120" imgH="215640" progId="Equation.3">
                  <p:embed/>
                </p:oleObj>
              </mc:Choice>
              <mc:Fallback>
                <p:oleObj name="Формула" r:id="rId6" imgW="114120" imgH="21564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85" name="Text Box 25"/>
          <p:cNvSpPr txBox="1">
            <a:spLocks noChangeArrowheads="1"/>
          </p:cNvSpPr>
          <p:nvPr/>
        </p:nvSpPr>
        <p:spPr bwMode="auto">
          <a:xfrm>
            <a:off x="1981200" y="34893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ru-RU" sz="2000" b="1" baseline="30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ru-RU" sz="20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8187" name="Freeform 27"/>
          <p:cNvSpPr>
            <a:spLocks/>
          </p:cNvSpPr>
          <p:nvPr/>
        </p:nvSpPr>
        <p:spPr bwMode="auto">
          <a:xfrm>
            <a:off x="1371600" y="4635500"/>
            <a:ext cx="1841500" cy="88900"/>
          </a:xfrm>
          <a:custGeom>
            <a:avLst/>
            <a:gdLst/>
            <a:ahLst/>
            <a:cxnLst>
              <a:cxn ang="0">
                <a:pos x="0" y="56"/>
              </a:cxn>
              <a:cxn ang="0">
                <a:pos x="1160" y="0"/>
              </a:cxn>
            </a:cxnLst>
            <a:rect l="0" t="0" r="r" b="b"/>
            <a:pathLst>
              <a:path w="1160" h="56">
                <a:moveTo>
                  <a:pt x="0" y="56"/>
                </a:moveTo>
                <a:lnTo>
                  <a:pt x="116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348188" name="Object 28"/>
          <p:cNvGraphicFramePr>
            <a:graphicFrameLocks noChangeAspect="1"/>
          </p:cNvGraphicFramePr>
          <p:nvPr/>
        </p:nvGraphicFramePr>
        <p:xfrm>
          <a:off x="2590800" y="457200"/>
          <a:ext cx="1268413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7" name="Формула" r:id="rId8" imgW="495000" imgH="177480" progId="Equation.3">
                  <p:embed/>
                </p:oleObj>
              </mc:Choice>
              <mc:Fallback>
                <p:oleObj name="Формула" r:id="rId8" imgW="495000" imgH="17748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57200"/>
                        <a:ext cx="1268413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89" name="Object 29"/>
          <p:cNvGraphicFramePr>
            <a:graphicFrameLocks noChangeAspect="1"/>
          </p:cNvGraphicFramePr>
          <p:nvPr/>
        </p:nvGraphicFramePr>
        <p:xfrm>
          <a:off x="4108450" y="457200"/>
          <a:ext cx="13017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8" name="Формула" r:id="rId10" imgW="507960" imgH="164880" progId="Equation.3">
                  <p:embed/>
                </p:oleObj>
              </mc:Choice>
              <mc:Fallback>
                <p:oleObj name="Формула" r:id="rId10" imgW="507960" imgH="16488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8450" y="457200"/>
                        <a:ext cx="1301750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90" name="Text Box 30"/>
          <p:cNvSpPr txBox="1">
            <a:spLocks noChangeArrowheads="1"/>
          </p:cNvSpPr>
          <p:nvPr/>
        </p:nvSpPr>
        <p:spPr bwMode="auto">
          <a:xfrm>
            <a:off x="2362200" y="4953000"/>
            <a:ext cx="298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endParaRPr lang="ru-RU" sz="2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8192" name="Arc 32"/>
          <p:cNvSpPr>
            <a:spLocks/>
          </p:cNvSpPr>
          <p:nvPr/>
        </p:nvSpPr>
        <p:spPr bwMode="auto">
          <a:xfrm rot="16753759" flipV="1">
            <a:off x="722313" y="1763712"/>
            <a:ext cx="3003550" cy="3178175"/>
          </a:xfrm>
          <a:custGeom>
            <a:avLst/>
            <a:gdLst>
              <a:gd name="G0" fmla="+- 19852 0 0"/>
              <a:gd name="G1" fmla="+- 21600 0 0"/>
              <a:gd name="G2" fmla="+- 21600 0 0"/>
              <a:gd name="T0" fmla="*/ 6068 w 41452"/>
              <a:gd name="T1" fmla="*/ 4970 h 43200"/>
              <a:gd name="T2" fmla="*/ 0 w 41452"/>
              <a:gd name="T3" fmla="*/ 30113 h 43200"/>
              <a:gd name="T4" fmla="*/ 19852 w 41452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452" h="43200" fill="none" extrusionOk="0">
                <a:moveTo>
                  <a:pt x="6067" y="4969"/>
                </a:moveTo>
                <a:cubicBezTo>
                  <a:pt x="9943" y="1757"/>
                  <a:pt x="14818" y="-1"/>
                  <a:pt x="19852" y="0"/>
                </a:cubicBezTo>
                <a:cubicBezTo>
                  <a:pt x="31781" y="0"/>
                  <a:pt x="41452" y="9670"/>
                  <a:pt x="41452" y="21600"/>
                </a:cubicBezTo>
                <a:cubicBezTo>
                  <a:pt x="41452" y="33529"/>
                  <a:pt x="31781" y="43200"/>
                  <a:pt x="19852" y="43200"/>
                </a:cubicBezTo>
                <a:cubicBezTo>
                  <a:pt x="11213" y="43200"/>
                  <a:pt x="3405" y="38052"/>
                  <a:pt x="0" y="30112"/>
                </a:cubicBezTo>
              </a:path>
              <a:path w="41452" h="43200" stroke="0" extrusionOk="0">
                <a:moveTo>
                  <a:pt x="6067" y="4969"/>
                </a:moveTo>
                <a:cubicBezTo>
                  <a:pt x="9943" y="1757"/>
                  <a:pt x="14818" y="-1"/>
                  <a:pt x="19852" y="0"/>
                </a:cubicBezTo>
                <a:cubicBezTo>
                  <a:pt x="31781" y="0"/>
                  <a:pt x="41452" y="9670"/>
                  <a:pt x="41452" y="21600"/>
                </a:cubicBezTo>
                <a:cubicBezTo>
                  <a:pt x="41452" y="33529"/>
                  <a:pt x="31781" y="43200"/>
                  <a:pt x="19852" y="43200"/>
                </a:cubicBezTo>
                <a:cubicBezTo>
                  <a:pt x="11213" y="43200"/>
                  <a:pt x="3405" y="38052"/>
                  <a:pt x="0" y="30112"/>
                </a:cubicBezTo>
                <a:lnTo>
                  <a:pt x="19852" y="21600"/>
                </a:lnTo>
                <a:close/>
              </a:path>
            </a:pathLst>
          </a:custGeom>
          <a:noFill/>
          <a:ln w="3810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193" name="Text Box 33"/>
          <p:cNvSpPr txBox="1">
            <a:spLocks noChangeArrowheads="1"/>
          </p:cNvSpPr>
          <p:nvPr/>
        </p:nvSpPr>
        <p:spPr bwMode="auto">
          <a:xfrm>
            <a:off x="2667000" y="3733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16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48194" name="Object 34"/>
          <p:cNvGraphicFramePr>
            <a:graphicFrameLocks noChangeAspect="1"/>
          </p:cNvGraphicFramePr>
          <p:nvPr/>
        </p:nvGraphicFramePr>
        <p:xfrm>
          <a:off x="3962400" y="4343400"/>
          <a:ext cx="4681538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9" name="Формула" r:id="rId12" imgW="1409400" imgH="203040" progId="Equation.3">
                  <p:embed/>
                </p:oleObj>
              </mc:Choice>
              <mc:Fallback>
                <p:oleObj name="Формула" r:id="rId12" imgW="1409400" imgH="20304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343400"/>
                        <a:ext cx="4681538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-0.00834 0.24005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348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" y="1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8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48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4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5" grpId="0" animBg="1"/>
      <p:bldP spid="348186" grpId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2966</TotalTime>
  <Words>522</Words>
  <Application>Microsoft Office PowerPoint</Application>
  <PresentationFormat>Экран (4:3)</PresentationFormat>
  <Paragraphs>220</Paragraphs>
  <Slides>22</Slides>
  <Notes>21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Оформление по умолчанию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Алексей</cp:lastModifiedBy>
  <cp:revision>188</cp:revision>
  <cp:lastPrinted>1601-01-01T00:00:00Z</cp:lastPrinted>
  <dcterms:created xsi:type="dcterms:W3CDTF">1601-01-01T00:00:00Z</dcterms:created>
  <dcterms:modified xsi:type="dcterms:W3CDTF">2020-04-26T07:22:56Z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